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14"/>
  </p:notesMasterIdLst>
  <p:handoutMasterIdLst>
    <p:handoutMasterId r:id="rId15"/>
  </p:handoutMasterIdLst>
  <p:sldIdLst>
    <p:sldId id="327" r:id="rId5"/>
    <p:sldId id="1435" r:id="rId6"/>
    <p:sldId id="1423" r:id="rId7"/>
    <p:sldId id="1430" r:id="rId8"/>
    <p:sldId id="1429" r:id="rId9"/>
    <p:sldId id="1425" r:id="rId10"/>
    <p:sldId id="1426" r:id="rId11"/>
    <p:sldId id="1427" r:id="rId12"/>
    <p:sldId id="303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11AD1C-9645-446E-8411-33D72CC681CE}" name="Marc Knowles" initials="MK" userId="S::Marck@calastone.com::9b0debde-74ef-4123-97ea-dea409ac7d8b" providerId="AD"/>
  <p188:author id="{F2660A2C-5692-FF1F-DA6D-5BA5932E644C}" name="Jordan Bradley" initials="JB" userId="S::jbradley@eyefulpresentations.com::c4c82973-884d-4f30-a5c6-4cac73d7acd4" providerId="AD"/>
  <p188:author id="{781DBC4D-3154-7BDE-C7A4-F44D409C411B}" name="Ethan Garvie" initials="EG" userId="S::EGarvie@eyefulpresentations.com::590e14de-701f-4dfa-940d-b69bcfa25f7b" providerId="AD"/>
  <p188:author id="{329C0862-DFA6-B4B8-0178-8F10CCDCE742}" name="Gene Peterson" initials="GP" userId="S::Genep@calastone.com::7716cf56-5b36-4ea9-91d9-8b321f19024e" providerId="AD"/>
  <p188:author id="{95C78763-DBA0-B0DB-7AC7-98052A9F6193}" name="Marc Knowles" initials="MK" userId="S::marck@calastone.com::9b0debde-74ef-4123-97ea-dea409ac7d8b" providerId="AD"/>
  <p188:author id="{4AF24882-04F4-234A-056A-1E66011D9204}" name="Divesh Pancholi" initials="DP" userId="S::DPancholi@eyefulpresentations.com::d3600de3-6580-46c6-893c-282d78b36e77" providerId="AD"/>
  <p188:author id="{CFF92AA1-4A6D-28BF-4F42-D55996AB53A0}" name="Chetan Chavda" initials="CC" userId="S::CChavda@eyefulpresentations.com::b4a0560e-7f95-4f3f-81c9-44104206b5f9" providerId="AD"/>
  <p188:author id="{E76DAAA3-2FDF-C0B9-E3DF-5B0581C474B9}" name="Lloyd Carter" initials="LC" userId="S::LCarter@eyefulpresentations.com::28cd264e-ae64-4f4b-96a7-334b6900bb48" providerId="AD"/>
  <p188:author id="{07A757C6-D8CA-388E-5460-E3E71551DD06}" name="Dwayne Williams" initials="DW" userId="S::dwilliams@eyefulpresentations.com::b9cfdaa1-09e4-46a7-8b7c-40f1dec692f4" providerId="AD"/>
  <p188:author id="{1EA2E4DC-E3CA-3296-E34C-0BEC436EEFC0}" name="Jordan Bradley" initials="JB" userId="S::JBradley@eyefulpresentations.com::c4c82973-884d-4f30-a5c6-4cac73d7ac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59A"/>
    <a:srgbClr val="F2F2F2"/>
    <a:srgbClr val="FF33CC"/>
    <a:srgbClr val="EDEDED"/>
    <a:srgbClr val="FFFFFF"/>
    <a:srgbClr val="BFBFBF"/>
    <a:srgbClr val="467A4A"/>
    <a:srgbClr val="14BE89"/>
    <a:srgbClr val="2BE9AF"/>
    <a:srgbClr val="58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6"/>
    <p:restoredTop sz="89228" autoAdjust="0"/>
  </p:normalViewPr>
  <p:slideViewPr>
    <p:cSldViewPr snapToGrid="0">
      <p:cViewPr varScale="1">
        <p:scale>
          <a:sx n="106" d="100"/>
          <a:sy n="106" d="100"/>
        </p:scale>
        <p:origin x="1592" y="176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45540-5E71-3D47-95D5-A84DA9241A96}" type="datetimeFigureOut">
              <a:rPr lang="en-US" smtClean="0"/>
              <a:t>6/20/24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C2D57-ED81-814C-9A7C-9283A5EDE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03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E57C6-ACF7-6840-BE16-7CBE0DA57171}" type="datetimeFigureOut">
              <a:rPr lang="en-US" smtClean="0"/>
              <a:t>6/20/24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093DB-EF96-CD4F-987F-237EBBD4A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151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48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cap="none" dirty="0"/>
              <a:t>AGREEMENTS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42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 sz="1200" cap="none" dirty="0"/>
              <a:t>Start with an abstract globe image and with lines  - show the following words/phrases (low cost, digital, enhanced liquidity, transparency, real-time, diversify, personalised, choice, accessible, connected, secure)</a:t>
            </a:r>
          </a:p>
          <a:p>
            <a:pPr>
              <a:spcBef>
                <a:spcPts val="600"/>
              </a:spcBef>
            </a:pPr>
            <a:r>
              <a:rPr lang="en-GB" sz="1200" cap="none" dirty="0"/>
              <a:t>Move image 1 to right and reduce size – introduce line/path (a timeline) to show the route to this future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47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 sz="1200" cap="none" dirty="0"/>
              <a:t>Start with an abstract globe image and with lines  - show the following words/phrases (low cost, digital, enhanced liquidity, transparency, real-time, diversify, personalised, choice, accessible, connected, secure)</a:t>
            </a:r>
          </a:p>
          <a:p>
            <a:pPr>
              <a:spcBef>
                <a:spcPts val="600"/>
              </a:spcBef>
            </a:pPr>
            <a:r>
              <a:rPr lang="en-GB" sz="1200" cap="none" dirty="0"/>
              <a:t>Move image 1 to right and reduce size – introduce line/path (a timeline) to show the route to this future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3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645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Large Word ‘regulation’ over globe image /financial services image (all screen)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85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cap="none" dirty="0">
                <a:highlight>
                  <a:srgbClr val="FFFF00"/>
                </a:highlight>
              </a:rPr>
              <a:t>Image of investors overlayed with word cloud of the benefits of DI – see below as example – can we recreate as more </a:t>
            </a:r>
            <a:r>
              <a:rPr lang="en-GB" sz="1200" cap="none" dirty="0" err="1">
                <a:highlight>
                  <a:srgbClr val="FFFF00"/>
                </a:highlight>
              </a:rPr>
              <a:t>calastone</a:t>
            </a:r>
            <a:r>
              <a:rPr lang="en-GB" sz="1200" cap="none" dirty="0">
                <a:highlight>
                  <a:srgbClr val="FFFF00"/>
                </a:highlight>
              </a:rPr>
              <a:t> branded / colours.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cap="none" dirty="0">
                <a:highlight>
                  <a:srgbClr val="FFFF00"/>
                </a:highlight>
              </a:rPr>
              <a:t>Key large words should be – efficiency / real-time / choice / transparent / cost / personalised and mix of the words in the chart below.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4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cap="none" dirty="0"/>
              <a:t>Reuse slide 7 from deck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93DB-EF96-CD4F-987F-237EBBD4A3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4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-bg-with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3645" y="2990823"/>
            <a:ext cx="2873375" cy="345018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400" spc="40" baseline="0">
                <a:solidFill>
                  <a:srgbClr val="FFFFFF"/>
                </a:solidFill>
                <a:latin typeface="+mn-lt"/>
                <a:cs typeface="Gill Sans"/>
              </a:defRPr>
            </a:lvl1pPr>
            <a:lvl2pPr marL="457200" indent="0"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914400" indent="0"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1371600" indent="0"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182880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5/August/2019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49201" y="1860634"/>
            <a:ext cx="3774317" cy="831292"/>
          </a:xfrm>
        </p:spPr>
        <p:txBody>
          <a:bodyPr/>
          <a:lstStyle>
            <a:lvl1pPr marL="14400" algn="l" defTabSz="457200" rtl="0" eaLnBrk="1" latinLnBrk="0" hangingPunct="1">
              <a:lnSpc>
                <a:spcPts val="3020"/>
              </a:lnSpc>
              <a:spcBef>
                <a:spcPts val="3500"/>
              </a:spcBef>
              <a:buNone/>
              <a:defRPr lang="en-GB" sz="2600" b="0" kern="1200" cap="all" spc="0" baseline="0" dirty="0">
                <a:solidFill>
                  <a:srgbClr val="FFFFFF"/>
                </a:solidFill>
                <a:latin typeface="+mn-lt"/>
                <a:ea typeface="+mj-ea"/>
                <a:cs typeface="Gill Sans"/>
              </a:defRPr>
            </a:lvl1pPr>
          </a:lstStyle>
          <a:p>
            <a:r>
              <a:rPr lang="en-GB"/>
              <a:t>Click here to enter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749800" y="2674670"/>
            <a:ext cx="2771775" cy="330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60000"/>
              </a:lnSpc>
              <a:buNone/>
              <a:defRPr sz="2400" b="0" i="0" baseline="0">
                <a:solidFill>
                  <a:schemeClr val="bg1"/>
                </a:solidFill>
                <a:latin typeface="+mn-lt"/>
                <a:cs typeface="Gill Sans Ligh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en-GB"/>
              <a:t>subhead to go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117600" y="679450"/>
            <a:ext cx="3381375" cy="3783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Drag picture here or insert and then send it to the back to show through shape</a:t>
            </a:r>
          </a:p>
        </p:txBody>
      </p:sp>
    </p:spTree>
    <p:extLst>
      <p:ext uri="{BB962C8B-B14F-4D97-AF65-F5344CB8AC3E}">
        <p14:creationId xmlns:p14="http://schemas.microsoft.com/office/powerpoint/2010/main" val="310554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47626" y="916950"/>
            <a:ext cx="3013655" cy="898538"/>
          </a:xfrm>
          <a:prstGeom prst="rect">
            <a:avLst/>
          </a:prstGeom>
        </p:spPr>
        <p:txBody>
          <a:bodyPr vert="horz"/>
          <a:lstStyle>
            <a:lvl1pPr>
              <a:defRPr sz="2600" b="0" cap="all" baseline="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DIVIDER SLIDE TITLE TO GO HERE</a:t>
            </a:r>
          </a:p>
        </p:txBody>
      </p:sp>
      <p:pic>
        <p:nvPicPr>
          <p:cNvPr id="3" name="Picture 2" descr="logo-on-white-bottom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4875"/>
            <a:ext cx="9144000" cy="428625"/>
          </a:xfrm>
          <a:prstGeom prst="rect">
            <a:avLst/>
          </a:prstGeom>
        </p:spPr>
      </p:pic>
      <p:pic>
        <p:nvPicPr>
          <p:cNvPr id="2" name="Picture 1" descr="divider-diamonds.png">
            <a:extLst>
              <a:ext uri="{FF2B5EF4-FFF2-40B4-BE49-F238E27FC236}">
                <a16:creationId xmlns:a16="http://schemas.microsoft.com/office/drawing/2014/main" id="{04FD6D75-6DDA-E70C-F641-09001B41A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47628" y="916947"/>
            <a:ext cx="3076262" cy="871709"/>
          </a:xfrm>
          <a:prstGeom prst="rect">
            <a:avLst/>
          </a:prstGeom>
        </p:spPr>
        <p:txBody>
          <a:bodyPr vert="horz"/>
          <a:lstStyle>
            <a:lvl1pPr>
              <a:defRPr sz="2600" b="0" i="0" cap="all" baseline="0">
                <a:solidFill>
                  <a:schemeClr val="bg1"/>
                </a:solidFill>
                <a:latin typeface="+mn-lt"/>
                <a:cs typeface="Gill Sans"/>
              </a:defRPr>
            </a:lvl1pPr>
          </a:lstStyle>
          <a:p>
            <a:r>
              <a:rPr lang="en-GB" dirty="0"/>
              <a:t>DIVIDER SLIDE TITLE TO GO HERE</a:t>
            </a:r>
          </a:p>
        </p:txBody>
      </p:sp>
    </p:spTree>
    <p:extLst>
      <p:ext uri="{BB962C8B-B14F-4D97-AF65-F5344CB8AC3E}">
        <p14:creationId xmlns:p14="http://schemas.microsoft.com/office/powerpoint/2010/main" val="404401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-bg-with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3645" y="2990823"/>
            <a:ext cx="2873375" cy="345018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400" spc="40" baseline="0">
                <a:solidFill>
                  <a:schemeClr val="tx1"/>
                </a:solidFill>
                <a:latin typeface="+mn-lt"/>
                <a:cs typeface="Gill Sans"/>
              </a:defRPr>
            </a:lvl1pPr>
            <a:lvl2pPr marL="457200" indent="0"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914400" indent="0"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1371600" indent="0"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182880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5/August/2019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49201" y="1860634"/>
            <a:ext cx="3774317" cy="831292"/>
          </a:xfrm>
        </p:spPr>
        <p:txBody>
          <a:bodyPr/>
          <a:lstStyle>
            <a:lvl1pPr>
              <a:lnSpc>
                <a:spcPts val="3020"/>
              </a:lnSpc>
              <a:defRPr sz="2600" b="0" cap="all" spc="0" baseline="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Click here to enter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749800" y="2674670"/>
            <a:ext cx="2771775" cy="330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60000"/>
              </a:lnSpc>
              <a:buNone/>
              <a:defRPr sz="2400" b="0" i="0" baseline="0">
                <a:solidFill>
                  <a:schemeClr val="tx1"/>
                </a:solidFill>
                <a:latin typeface="+mn-lt"/>
                <a:cs typeface="Gill Sans Ligh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en-GB"/>
              <a:t>subhead to go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117600" y="679450"/>
            <a:ext cx="3381375" cy="378301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Drag picture here or insert and then send it to the back to show through shape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4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6557" y="179372"/>
            <a:ext cx="8775370" cy="454170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82" y="375236"/>
            <a:ext cx="4297394" cy="526639"/>
          </a:xfrm>
        </p:spPr>
        <p:txBody>
          <a:bodyPr/>
          <a:lstStyle>
            <a:lvl1pPr>
              <a:defRPr sz="2600" b="0" cap="all" spc="0" baseline="0">
                <a:solidFill>
                  <a:srgbClr val="FFFFFF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204827" y="1439890"/>
            <a:ext cx="455670" cy="149519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1400" b="0" baseline="0">
                <a:solidFill>
                  <a:srgbClr val="FFFFFF"/>
                </a:solidFill>
                <a:latin typeface="+mn-lt"/>
                <a:cs typeface="Gill Sans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01</a:t>
            </a:r>
          </a:p>
          <a:p>
            <a:pPr lvl="0"/>
            <a:r>
              <a:rPr lang="en-GB"/>
              <a:t>02</a:t>
            </a:r>
          </a:p>
          <a:p>
            <a:pPr lvl="0"/>
            <a:r>
              <a:rPr lang="en-GB"/>
              <a:t>03</a:t>
            </a:r>
          </a:p>
          <a:p>
            <a:pPr lvl="0"/>
            <a:r>
              <a:rPr lang="en-GB"/>
              <a:t>04</a:t>
            </a:r>
          </a:p>
          <a:p>
            <a:pPr lvl="0"/>
            <a:r>
              <a:rPr lang="en-GB"/>
              <a:t>05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431638" y="1441248"/>
            <a:ext cx="3325574" cy="149519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1400" b="0" i="0" baseline="0">
                <a:solidFill>
                  <a:srgbClr val="FFFFFF"/>
                </a:solidFill>
                <a:latin typeface="+mn-lt"/>
                <a:cs typeface="Gill Sans Light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0"/>
            <a:r>
              <a:rPr lang="en-GB"/>
              <a:t>Click to add text</a:t>
            </a:r>
          </a:p>
          <a:p>
            <a:pPr lvl="0"/>
            <a:r>
              <a:rPr lang="en-GB"/>
              <a:t>Click to add text</a:t>
            </a:r>
          </a:p>
          <a:p>
            <a:pPr lvl="0"/>
            <a:r>
              <a:rPr lang="en-GB"/>
              <a:t>Click to add text</a:t>
            </a:r>
          </a:p>
          <a:p>
            <a:pPr lvl="0"/>
            <a:r>
              <a:rPr lang="en-GB"/>
              <a:t>Click to add text</a:t>
            </a:r>
          </a:p>
        </p:txBody>
      </p:sp>
      <p:pic>
        <p:nvPicPr>
          <p:cNvPr id="12" name="Picture 11" descr="logo-on-white-bottom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20774"/>
            <a:ext cx="9144000" cy="428625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91218" y="4752913"/>
            <a:ext cx="1389052" cy="27463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0944" y="4751289"/>
            <a:ext cx="3315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rgbClr val="000000"/>
                </a:solidFill>
                <a:latin typeface="Gill Sans MT"/>
                <a:cs typeface="Gill Sans MT"/>
              </a:defRPr>
            </a:lvl1pPr>
          </a:lstStyle>
          <a:p>
            <a:fld id="{D27F83B9-7739-424E-B078-70813D3668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230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86557" y="179372"/>
            <a:ext cx="8775370" cy="4541706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-on-white-bottom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4875"/>
            <a:ext cx="9144000" cy="42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81" y="366165"/>
            <a:ext cx="8134343" cy="526639"/>
          </a:xfrm>
        </p:spPr>
        <p:txBody>
          <a:bodyPr/>
          <a:lstStyle>
            <a:lvl1pPr>
              <a:defRPr sz="2600" b="0" cap="all" spc="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91218" y="4752913"/>
            <a:ext cx="13890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124" y="4752913"/>
            <a:ext cx="4495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2B5190-02CB-DF46-B684-EAFB7FAEA5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6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86557" y="179372"/>
            <a:ext cx="8775370" cy="4541706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82" y="366165"/>
            <a:ext cx="5743568" cy="526639"/>
          </a:xfrm>
        </p:spPr>
        <p:txBody>
          <a:bodyPr/>
          <a:lstStyle>
            <a:lvl1pPr>
              <a:defRPr sz="2600" b="0" cap="all" spc="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3" name="Picture 2" descr="bg-contents.png">
            <a:extLst>
              <a:ext uri="{FF2B5EF4-FFF2-40B4-BE49-F238E27FC236}">
                <a16:creationId xmlns:a16="http://schemas.microsoft.com/office/drawing/2014/main" id="{C375564E-55BD-5893-17B4-F1B048412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logo-on-white-botto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4875"/>
            <a:ext cx="9144000" cy="428625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91218" y="4752913"/>
            <a:ext cx="13890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124" y="4752913"/>
            <a:ext cx="4495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2B5190-02CB-DF46-B684-EAFB7FAEA5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78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86557" y="179372"/>
            <a:ext cx="8775370" cy="4541706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bg-quote.png">
            <a:extLst>
              <a:ext uri="{FF2B5EF4-FFF2-40B4-BE49-F238E27FC236}">
                <a16:creationId xmlns:a16="http://schemas.microsoft.com/office/drawing/2014/main" id="{D2B8931E-F756-531A-D03E-6F85DF570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0" y="0"/>
            <a:ext cx="42862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82" y="366165"/>
            <a:ext cx="6696068" cy="526639"/>
          </a:xfrm>
        </p:spPr>
        <p:txBody>
          <a:bodyPr/>
          <a:lstStyle>
            <a:lvl1pPr>
              <a:defRPr sz="2600" b="0" cap="all" spc="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6" name="Picture 5" descr="logo-on-white-botto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4875"/>
            <a:ext cx="9144000" cy="428625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91218" y="4752913"/>
            <a:ext cx="13890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124" y="4752913"/>
            <a:ext cx="4495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2B5190-02CB-DF46-B684-EAFB7FAEA5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92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86557" y="179372"/>
            <a:ext cx="8775370" cy="4541706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bg-2-column-text.png">
            <a:extLst>
              <a:ext uri="{FF2B5EF4-FFF2-40B4-BE49-F238E27FC236}">
                <a16:creationId xmlns:a16="http://schemas.microsoft.com/office/drawing/2014/main" id="{DF6CD75A-2B6A-A263-8EA9-124CFE85FA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939" y="0"/>
            <a:ext cx="194606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82" y="366165"/>
            <a:ext cx="6829418" cy="526639"/>
          </a:xfrm>
        </p:spPr>
        <p:txBody>
          <a:bodyPr/>
          <a:lstStyle>
            <a:lvl1pPr>
              <a:defRPr sz="2600" b="0" cap="all" spc="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6" name="Picture 5" descr="logo-on-white-botto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4875"/>
            <a:ext cx="9144000" cy="428625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91218" y="4752913"/>
            <a:ext cx="13890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124" y="4752913"/>
            <a:ext cx="4495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2B5190-02CB-DF46-B684-EAFB7FAEA5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35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86557" y="179372"/>
            <a:ext cx="8775370" cy="4541706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bg-bullets.png">
            <a:extLst>
              <a:ext uri="{FF2B5EF4-FFF2-40B4-BE49-F238E27FC236}">
                <a16:creationId xmlns:a16="http://schemas.microsoft.com/office/drawing/2014/main" id="{1AB8F81E-72FF-FF33-0A2C-55C16C3C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681" y="366165"/>
            <a:ext cx="8134343" cy="526639"/>
          </a:xfrm>
        </p:spPr>
        <p:txBody>
          <a:bodyPr/>
          <a:lstStyle>
            <a:lvl1pPr>
              <a:defRPr sz="2600" b="0" cap="all" spc="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6" name="Picture 5" descr="logo-on-white-bottom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4875"/>
            <a:ext cx="9144000" cy="428625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91218" y="4752913"/>
            <a:ext cx="13890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124" y="4752913"/>
            <a:ext cx="4495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2B5190-02CB-DF46-B684-EAFB7FAEA5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40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47626" y="916947"/>
            <a:ext cx="3076262" cy="871709"/>
          </a:xfrm>
          <a:prstGeom prst="rect">
            <a:avLst/>
          </a:prstGeom>
        </p:spPr>
        <p:txBody>
          <a:bodyPr vert="horz"/>
          <a:lstStyle>
            <a:lvl1pPr>
              <a:defRPr sz="2600" b="0" i="0" cap="all" baseline="0">
                <a:solidFill>
                  <a:schemeClr val="bg1"/>
                </a:solidFill>
                <a:latin typeface="+mn-lt"/>
                <a:cs typeface="Gill Sans"/>
              </a:defRPr>
            </a:lvl1pPr>
          </a:lstStyle>
          <a:p>
            <a:r>
              <a:rPr lang="en-GB"/>
              <a:t>DIVIDER SLIDE TITLE TO GO HERE</a:t>
            </a:r>
          </a:p>
        </p:txBody>
      </p:sp>
      <p:pic>
        <p:nvPicPr>
          <p:cNvPr id="2" name="Picture 1" descr="divider-diamonds.png">
            <a:extLst>
              <a:ext uri="{FF2B5EF4-FFF2-40B4-BE49-F238E27FC236}">
                <a16:creationId xmlns:a16="http://schemas.microsoft.com/office/drawing/2014/main" id="{7FF1F1A6-16E0-07CA-7042-AB37C9F63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34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383" y="330009"/>
            <a:ext cx="8133641" cy="604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91218" y="4752913"/>
            <a:ext cx="138905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124" y="4752913"/>
            <a:ext cx="4495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2B5190-02CB-DF46-B684-EAFB7FAEA5F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4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39" r:id="rId3"/>
    <p:sldLayoutId id="2147483768" r:id="rId4"/>
    <p:sldLayoutId id="2147483771" r:id="rId5"/>
    <p:sldLayoutId id="2147483772" r:id="rId6"/>
    <p:sldLayoutId id="2147483773" r:id="rId7"/>
    <p:sldLayoutId id="2147483774" r:id="rId8"/>
    <p:sldLayoutId id="2147483770" r:id="rId9"/>
    <p:sldLayoutId id="2147483766" r:id="rId10"/>
    <p:sldLayoutId id="2147483778" r:id="rId11"/>
  </p:sldLayoutIdLst>
  <p:hf hdr="0" dt="0"/>
  <p:txStyles>
    <p:titleStyle>
      <a:lvl1pPr marL="14400" algn="l" defTabSz="457200" rtl="0" eaLnBrk="1" latinLnBrk="0" hangingPunct="1">
        <a:lnSpc>
          <a:spcPct val="85000"/>
        </a:lnSpc>
        <a:spcBef>
          <a:spcPts val="3500"/>
        </a:spcBef>
        <a:buNone/>
        <a:defRPr sz="2600" b="0" i="0" kern="1200" cap="all" spc="0" baseline="0">
          <a:solidFill>
            <a:srgbClr val="000000"/>
          </a:solidFill>
          <a:latin typeface="+mn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54" userDrawn="1">
          <p15:clr>
            <a:srgbClr val="F26B43"/>
          </p15:clr>
        </p15:guide>
        <p15:guide id="4" pos="5406" userDrawn="1">
          <p15:clr>
            <a:srgbClr val="F26B43"/>
          </p15:clr>
        </p15:guide>
        <p15:guide id="5" orient="horz" pos="7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26" Type="http://schemas.openxmlformats.org/officeDocument/2006/relationships/image" Target="../media/image42.png"/><Relationship Id="rId3" Type="http://schemas.openxmlformats.org/officeDocument/2006/relationships/image" Target="../media/image19.jpg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Relationship Id="rId27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19.jpg"/><Relationship Id="rId7" Type="http://schemas.openxmlformats.org/officeDocument/2006/relationships/image" Target="../media/image4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3.png"/><Relationship Id="rId5" Type="http://schemas.openxmlformats.org/officeDocument/2006/relationships/image" Target="../media/image47.png"/><Relationship Id="rId15" Type="http://schemas.openxmlformats.org/officeDocument/2006/relationships/image" Target="../media/image38.jpeg"/><Relationship Id="rId10" Type="http://schemas.openxmlformats.org/officeDocument/2006/relationships/image" Target="../media/image3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white protective gear working on a circuit board&#10;&#10;Description automatically generated">
            <a:extLst>
              <a:ext uri="{FF2B5EF4-FFF2-40B4-BE49-F238E27FC236}">
                <a16:creationId xmlns:a16="http://schemas.microsoft.com/office/drawing/2014/main" id="{CD66A47B-56E5-B619-E044-A50497EFF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9" r="26431"/>
          <a:stretch/>
        </p:blipFill>
        <p:spPr>
          <a:xfrm>
            <a:off x="1143000" y="822777"/>
            <a:ext cx="3114675" cy="3496358"/>
          </a:xfrm>
          <a:prstGeom prst="rect">
            <a:avLst/>
          </a:prstGeom>
        </p:spPr>
      </p:pic>
      <p:pic>
        <p:nvPicPr>
          <p:cNvPr id="29" name="Picture 28" descr="black-diamond-photo.png">
            <a:extLst>
              <a:ext uri="{FF2B5EF4-FFF2-40B4-BE49-F238E27FC236}">
                <a16:creationId xmlns:a16="http://schemas.microsoft.com/office/drawing/2014/main" id="{A4D1D7F4-3246-4302-8F3E-42B3B099B84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292" y="606425"/>
            <a:ext cx="3514725" cy="392906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749201" y="1653033"/>
            <a:ext cx="3774317" cy="1246495"/>
          </a:xfrm>
        </p:spPr>
        <p:txBody>
          <a:bodyPr>
            <a:spAutoFit/>
          </a:bodyPr>
          <a:lstStyle/>
          <a:p>
            <a:r>
              <a:rPr lang="en-GB" dirty="0"/>
              <a:t>Tokenisation – </a:t>
            </a:r>
            <a:br>
              <a:rPr lang="en-GB" dirty="0"/>
            </a:br>
            <a:r>
              <a:rPr lang="en-GB" dirty="0"/>
              <a:t>path to the future investment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36920-13D1-4FDB-A3C2-7777E4AED498}"/>
              </a:ext>
            </a:extLst>
          </p:cNvPr>
          <p:cNvSpPr/>
          <p:nvPr/>
        </p:nvSpPr>
        <p:spPr>
          <a:xfrm>
            <a:off x="620482" y="1240403"/>
            <a:ext cx="397285" cy="2814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542BAB2-B731-7CF3-B044-28000C16F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9201" y="3095628"/>
            <a:ext cx="2873375" cy="345018"/>
          </a:xfrm>
        </p:spPr>
        <p:txBody>
          <a:bodyPr vert="horz" lIns="91440" tIns="45720" rIns="91440" bIns="45720" anchor="t"/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Simon Keefe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Head of Market Solutions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14975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8B2A23-EB75-0173-4906-BEC46799D103}"/>
              </a:ext>
            </a:extLst>
          </p:cNvPr>
          <p:cNvSpPr/>
          <p:nvPr/>
        </p:nvSpPr>
        <p:spPr>
          <a:xfrm>
            <a:off x="1678636" y="719322"/>
            <a:ext cx="5831436" cy="3950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E7B605-BCF8-33F9-523B-8CEF90B0125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</a:blip>
          <a:srcRect t="8640" b="8640"/>
          <a:stretch/>
        </p:blipFill>
        <p:spPr>
          <a:xfrm>
            <a:off x="-31230" y="-190188"/>
            <a:ext cx="9206460" cy="55238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0D41374-42C4-9811-2D3D-D1371649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82" y="147480"/>
            <a:ext cx="8254108" cy="526639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chemeClr val="bg2"/>
                </a:solidFill>
              </a:rPr>
              <a:t>Calastone Digital investment platform</a:t>
            </a:r>
          </a:p>
        </p:txBody>
      </p:sp>
      <p:pic>
        <p:nvPicPr>
          <p:cNvPr id="3" name="Calastone Screens_1.mp4">
            <a:hlinkClick r:id="" action="ppaction://media"/>
            <a:extLst>
              <a:ext uri="{FF2B5EF4-FFF2-40B4-BE49-F238E27FC236}">
                <a16:creationId xmlns:a16="http://schemas.microsoft.com/office/drawing/2014/main" id="{52475CDF-BC43-DCA0-4004-7A5D9DB34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5800" y="1056736"/>
            <a:ext cx="51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91A1000-0EAA-BA3D-18A7-0195D99A7256}"/>
              </a:ext>
            </a:extLst>
          </p:cNvPr>
          <p:cNvGrpSpPr/>
          <p:nvPr/>
        </p:nvGrpSpPr>
        <p:grpSpPr>
          <a:xfrm>
            <a:off x="5142311" y="3621346"/>
            <a:ext cx="2748005" cy="366254"/>
            <a:chOff x="5142311" y="3621346"/>
            <a:chExt cx="2748005" cy="366254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F9E3920A-485B-F210-D05F-7C683A8ACE94}"/>
                </a:ext>
              </a:extLst>
            </p:cNvPr>
            <p:cNvSpPr txBox="1">
              <a:spLocks/>
            </p:cNvSpPr>
            <p:nvPr/>
          </p:nvSpPr>
          <p:spPr>
            <a:xfrm>
              <a:off x="6044579" y="3621346"/>
              <a:ext cx="1845737" cy="36625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2800" dirty="0">
                  <a:solidFill>
                    <a:schemeClr val="tx2"/>
                  </a:solidFill>
                </a:rPr>
                <a:t>secure</a:t>
              </a:r>
              <a:endParaRPr lang="en-GB" sz="2000" dirty="0">
                <a:solidFill>
                  <a:schemeClr val="tx2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D04727-2ECE-D795-BEB8-E86FAD46D72E}"/>
                </a:ext>
              </a:extLst>
            </p:cNvPr>
            <p:cNvCxnSpPr/>
            <p:nvPr/>
          </p:nvCxnSpPr>
          <p:spPr>
            <a:xfrm>
              <a:off x="5142311" y="3780069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09EFBE-FD31-A8BB-3C10-CE0E48FBDE24}"/>
              </a:ext>
            </a:extLst>
          </p:cNvPr>
          <p:cNvGrpSpPr/>
          <p:nvPr/>
        </p:nvGrpSpPr>
        <p:grpSpPr>
          <a:xfrm>
            <a:off x="5549246" y="3187880"/>
            <a:ext cx="2460991" cy="261610"/>
            <a:chOff x="5549246" y="3187880"/>
            <a:chExt cx="2460991" cy="261610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1C7C8652-4F10-5071-8022-E8B1849B56CF}"/>
                </a:ext>
              </a:extLst>
            </p:cNvPr>
            <p:cNvSpPr txBox="1">
              <a:spLocks/>
            </p:cNvSpPr>
            <p:nvPr/>
          </p:nvSpPr>
          <p:spPr>
            <a:xfrm>
              <a:off x="6445131" y="3187880"/>
              <a:ext cx="1565106" cy="26161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2000" dirty="0">
                  <a:solidFill>
                    <a:schemeClr val="tx2"/>
                  </a:solidFill>
                </a:rPr>
                <a:t>accessible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0F7C1A-66F9-7ABB-F4A3-4A4C62C5A95A}"/>
                </a:ext>
              </a:extLst>
            </p:cNvPr>
            <p:cNvCxnSpPr/>
            <p:nvPr/>
          </p:nvCxnSpPr>
          <p:spPr>
            <a:xfrm>
              <a:off x="5549246" y="3323555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3F40B63-5139-D27B-02FD-F2E3DDC2AED9}"/>
              </a:ext>
            </a:extLst>
          </p:cNvPr>
          <p:cNvGrpSpPr/>
          <p:nvPr/>
        </p:nvGrpSpPr>
        <p:grpSpPr>
          <a:xfrm>
            <a:off x="5722691" y="2696000"/>
            <a:ext cx="3201754" cy="313932"/>
            <a:chOff x="5722691" y="2696000"/>
            <a:chExt cx="3201754" cy="313932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E9E88B04-C3B0-67D5-BC51-7B7DA167321D}"/>
                </a:ext>
              </a:extLst>
            </p:cNvPr>
            <p:cNvSpPr txBox="1">
              <a:spLocks/>
            </p:cNvSpPr>
            <p:nvPr/>
          </p:nvSpPr>
          <p:spPr>
            <a:xfrm>
              <a:off x="6610352" y="2696000"/>
              <a:ext cx="2314093" cy="31393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2400" dirty="0">
                  <a:solidFill>
                    <a:schemeClr val="tx2"/>
                  </a:solidFill>
                </a:rPr>
                <a:t>Personalised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E8A01D6-63E2-3606-E291-5D550EEA241C}"/>
                </a:ext>
              </a:extLst>
            </p:cNvPr>
            <p:cNvCxnSpPr/>
            <p:nvPr/>
          </p:nvCxnSpPr>
          <p:spPr>
            <a:xfrm>
              <a:off x="5722691" y="2837640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7907C4-58CF-9BC6-79C9-BA92C20E4FCF}"/>
              </a:ext>
            </a:extLst>
          </p:cNvPr>
          <p:cNvGrpSpPr/>
          <p:nvPr/>
        </p:nvGrpSpPr>
        <p:grpSpPr>
          <a:xfrm>
            <a:off x="5783999" y="2198915"/>
            <a:ext cx="2370650" cy="366254"/>
            <a:chOff x="5783999" y="2198915"/>
            <a:chExt cx="2370650" cy="366254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A620167B-CD67-44C7-2314-B77E33D7A475}"/>
                </a:ext>
              </a:extLst>
            </p:cNvPr>
            <p:cNvSpPr txBox="1">
              <a:spLocks/>
            </p:cNvSpPr>
            <p:nvPr/>
          </p:nvSpPr>
          <p:spPr>
            <a:xfrm>
              <a:off x="6613721" y="2198915"/>
              <a:ext cx="1540928" cy="36625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2800" dirty="0">
                  <a:solidFill>
                    <a:schemeClr val="tx2"/>
                  </a:solidFill>
                </a:rPr>
                <a:t>choice</a:t>
              </a:r>
              <a:endParaRPr lang="en-GB" sz="3200" dirty="0">
                <a:solidFill>
                  <a:schemeClr val="tx2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D13E9E-9450-B571-D5EC-CB176C1DC574}"/>
                </a:ext>
              </a:extLst>
            </p:cNvPr>
            <p:cNvCxnSpPr/>
            <p:nvPr/>
          </p:nvCxnSpPr>
          <p:spPr>
            <a:xfrm>
              <a:off x="5783999" y="2384584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BD25F-DE44-96CC-B75F-F2313B2808C8}"/>
              </a:ext>
            </a:extLst>
          </p:cNvPr>
          <p:cNvGrpSpPr/>
          <p:nvPr/>
        </p:nvGrpSpPr>
        <p:grpSpPr>
          <a:xfrm>
            <a:off x="5529166" y="1790482"/>
            <a:ext cx="2339814" cy="261610"/>
            <a:chOff x="5529166" y="1790482"/>
            <a:chExt cx="2339814" cy="261610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F5D53A0-2280-6340-64F8-E9371B91F74E}"/>
                </a:ext>
              </a:extLst>
            </p:cNvPr>
            <p:cNvSpPr txBox="1">
              <a:spLocks/>
            </p:cNvSpPr>
            <p:nvPr/>
          </p:nvSpPr>
          <p:spPr>
            <a:xfrm>
              <a:off x="6403600" y="1790482"/>
              <a:ext cx="1465380" cy="26161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2000" dirty="0">
                  <a:solidFill>
                    <a:schemeClr val="tx2"/>
                  </a:solidFill>
                </a:rPr>
                <a:t>diversify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2D610D9-C00B-BECE-8DF0-A75568E38DDD}"/>
                </a:ext>
              </a:extLst>
            </p:cNvPr>
            <p:cNvCxnSpPr/>
            <p:nvPr/>
          </p:nvCxnSpPr>
          <p:spPr>
            <a:xfrm>
              <a:off x="5529166" y="1927383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F793DB-1C3A-BCC9-CBDB-E76FB0161A70}"/>
              </a:ext>
            </a:extLst>
          </p:cNvPr>
          <p:cNvGrpSpPr/>
          <p:nvPr/>
        </p:nvGrpSpPr>
        <p:grpSpPr>
          <a:xfrm>
            <a:off x="5016981" y="1353485"/>
            <a:ext cx="2324153" cy="313932"/>
            <a:chOff x="5016981" y="1353485"/>
            <a:chExt cx="2324153" cy="313932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04416393-CE76-4A17-EC90-C3D591D6F1D7}"/>
                </a:ext>
              </a:extLst>
            </p:cNvPr>
            <p:cNvSpPr txBox="1">
              <a:spLocks/>
            </p:cNvSpPr>
            <p:nvPr/>
          </p:nvSpPr>
          <p:spPr>
            <a:xfrm>
              <a:off x="5875754" y="1353485"/>
              <a:ext cx="1465380" cy="31393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2400" dirty="0">
                  <a:solidFill>
                    <a:schemeClr val="tx2"/>
                  </a:solidFill>
                </a:rPr>
                <a:t>Real-time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E191B2-DFC9-5105-B087-D4C7DFBC052C}"/>
                </a:ext>
              </a:extLst>
            </p:cNvPr>
            <p:cNvCxnSpPr/>
            <p:nvPr/>
          </p:nvCxnSpPr>
          <p:spPr>
            <a:xfrm>
              <a:off x="5016981" y="1506511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E98DDD-D7E4-A34F-AC58-111F1D8FB927}"/>
              </a:ext>
            </a:extLst>
          </p:cNvPr>
          <p:cNvGrpSpPr/>
          <p:nvPr/>
        </p:nvGrpSpPr>
        <p:grpSpPr>
          <a:xfrm>
            <a:off x="464697" y="3583871"/>
            <a:ext cx="3233300" cy="366254"/>
            <a:chOff x="464697" y="3583871"/>
            <a:chExt cx="3233300" cy="36625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B30E92-D310-198C-E7F9-96B1BCCCA903}"/>
                </a:ext>
              </a:extLst>
            </p:cNvPr>
            <p:cNvCxnSpPr/>
            <p:nvPr/>
          </p:nvCxnSpPr>
          <p:spPr>
            <a:xfrm>
              <a:off x="2938474" y="3765079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B9EAE84-02B8-CEFC-33F2-E52629B2A174}"/>
                </a:ext>
              </a:extLst>
            </p:cNvPr>
            <p:cNvSpPr txBox="1">
              <a:spLocks/>
            </p:cNvSpPr>
            <p:nvPr/>
          </p:nvSpPr>
          <p:spPr>
            <a:xfrm>
              <a:off x="464697" y="3583871"/>
              <a:ext cx="2388410" cy="36625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2800" dirty="0">
                  <a:solidFill>
                    <a:schemeClr val="tx2"/>
                  </a:solidFill>
                </a:rPr>
                <a:t>connected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2C91BC-EDB3-B7AD-A252-FFB907584150}"/>
              </a:ext>
            </a:extLst>
          </p:cNvPr>
          <p:cNvGrpSpPr/>
          <p:nvPr/>
        </p:nvGrpSpPr>
        <p:grpSpPr>
          <a:xfrm>
            <a:off x="399208" y="3059398"/>
            <a:ext cx="2841588" cy="261610"/>
            <a:chOff x="399208" y="3059398"/>
            <a:chExt cx="2841588" cy="2616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6B3A1A-31E4-72F1-A384-B20188537BE1}"/>
                </a:ext>
              </a:extLst>
            </p:cNvPr>
            <p:cNvCxnSpPr/>
            <p:nvPr/>
          </p:nvCxnSpPr>
          <p:spPr>
            <a:xfrm>
              <a:off x="2481273" y="3187957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2B91B49-428D-1FB6-2B8A-E3BDE67AA9DB}"/>
                </a:ext>
              </a:extLst>
            </p:cNvPr>
            <p:cNvSpPr txBox="1">
              <a:spLocks/>
            </p:cNvSpPr>
            <p:nvPr/>
          </p:nvSpPr>
          <p:spPr>
            <a:xfrm>
              <a:off x="399208" y="3059398"/>
              <a:ext cx="1992078" cy="26161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2000" dirty="0">
                  <a:solidFill>
                    <a:schemeClr val="tx2"/>
                  </a:solidFill>
                </a:rPr>
                <a:t>transparency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82D84C-E6F4-C9BE-E1E4-134C18D37DD3}"/>
              </a:ext>
            </a:extLst>
          </p:cNvPr>
          <p:cNvGrpSpPr/>
          <p:nvPr/>
        </p:nvGrpSpPr>
        <p:grpSpPr>
          <a:xfrm>
            <a:off x="527300" y="2367049"/>
            <a:ext cx="2593574" cy="418576"/>
            <a:chOff x="527300" y="2367049"/>
            <a:chExt cx="2593574" cy="41857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962FCB5-7BF8-C72C-C543-7092ABD2312A}"/>
                </a:ext>
              </a:extLst>
            </p:cNvPr>
            <p:cNvCxnSpPr/>
            <p:nvPr/>
          </p:nvCxnSpPr>
          <p:spPr>
            <a:xfrm>
              <a:off x="2361351" y="2565864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8DB8675-B419-A4F1-6B02-5B1D857C2C2C}"/>
                </a:ext>
              </a:extLst>
            </p:cNvPr>
            <p:cNvSpPr txBox="1">
              <a:spLocks/>
            </p:cNvSpPr>
            <p:nvPr/>
          </p:nvSpPr>
          <p:spPr>
            <a:xfrm>
              <a:off x="527300" y="2367049"/>
              <a:ext cx="1721308" cy="41857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tx2"/>
                  </a:solidFill>
                </a:rPr>
                <a:t>digital</a:t>
              </a:r>
              <a:endParaRPr lang="en-GB" sz="2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82F504-2F09-E0AD-88A7-1E5A681195EB}"/>
              </a:ext>
            </a:extLst>
          </p:cNvPr>
          <p:cNvGrpSpPr/>
          <p:nvPr/>
        </p:nvGrpSpPr>
        <p:grpSpPr>
          <a:xfrm>
            <a:off x="811974" y="1786949"/>
            <a:ext cx="2511267" cy="418576"/>
            <a:chOff x="811974" y="1786949"/>
            <a:chExt cx="2511267" cy="41857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80879C-EF4F-A1E7-6941-985144D3A26F}"/>
                </a:ext>
              </a:extLst>
            </p:cNvPr>
            <p:cNvCxnSpPr/>
            <p:nvPr/>
          </p:nvCxnSpPr>
          <p:spPr>
            <a:xfrm>
              <a:off x="2563718" y="1996237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015D7AF-0016-A1F8-6CE3-E21499F00DF1}"/>
                </a:ext>
              </a:extLst>
            </p:cNvPr>
            <p:cNvSpPr txBox="1">
              <a:spLocks/>
            </p:cNvSpPr>
            <p:nvPr/>
          </p:nvSpPr>
          <p:spPr>
            <a:xfrm>
              <a:off x="811974" y="1786949"/>
              <a:ext cx="1607770" cy="41857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1600" dirty="0">
                  <a:solidFill>
                    <a:schemeClr val="tx2"/>
                  </a:solidFill>
                </a:rPr>
                <a:t>Enhanced liquidity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E0430F-6DDF-A685-89AB-72E78E1765E2}"/>
              </a:ext>
            </a:extLst>
          </p:cNvPr>
          <p:cNvGrpSpPr/>
          <p:nvPr/>
        </p:nvGrpSpPr>
        <p:grpSpPr>
          <a:xfrm>
            <a:off x="779490" y="1319829"/>
            <a:ext cx="3065488" cy="366254"/>
            <a:chOff x="779490" y="1319829"/>
            <a:chExt cx="3065488" cy="366254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E2B1034D-41DF-27EE-E565-C7335D11EA40}"/>
                </a:ext>
              </a:extLst>
            </p:cNvPr>
            <p:cNvSpPr txBox="1">
              <a:spLocks/>
            </p:cNvSpPr>
            <p:nvPr/>
          </p:nvSpPr>
          <p:spPr>
            <a:xfrm>
              <a:off x="779490" y="1319829"/>
              <a:ext cx="2244530" cy="36625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2800" dirty="0">
                  <a:solidFill>
                    <a:schemeClr val="tx2"/>
                  </a:solidFill>
                </a:rPr>
                <a:t>LOW-COST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383BF3F-7321-4DD8-78AB-E66BCC2CAE6B}"/>
                </a:ext>
              </a:extLst>
            </p:cNvPr>
            <p:cNvCxnSpPr/>
            <p:nvPr/>
          </p:nvCxnSpPr>
          <p:spPr>
            <a:xfrm>
              <a:off x="3085455" y="1506511"/>
              <a:ext cx="75952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74BD7CF-8F9C-91C8-EC55-718375DDAC5B}"/>
              </a:ext>
            </a:extLst>
          </p:cNvPr>
          <p:cNvSpPr/>
          <p:nvPr/>
        </p:nvSpPr>
        <p:spPr>
          <a:xfrm>
            <a:off x="2928693" y="1187376"/>
            <a:ext cx="3032152" cy="3032152"/>
          </a:xfrm>
          <a:prstGeom prst="ellipse">
            <a:avLst/>
          </a:prstGeom>
          <a:solidFill>
            <a:srgbClr val="EDEDED"/>
          </a:solidFill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0D319-E834-C828-6CBD-6A4BF9EF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future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9F8AA-30CA-69D0-7047-423CAF235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53FCC-0415-E5E7-8391-62AB62A7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B5190-02CB-DF46-B684-EAFB7FAEA5F7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118F3F-1A4B-0CE2-689C-FEA56D183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795" y="1314167"/>
            <a:ext cx="2774679" cy="27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D319-E834-C828-6CBD-6A4BF9EF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future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9F8AA-30CA-69D0-7047-423CAF235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53FCC-0415-E5E7-8391-62AB62A7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B5190-02CB-DF46-B684-EAFB7FAEA5F7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220F86-8488-B983-5AD3-7143766BF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0" y="3960196"/>
            <a:ext cx="3670300" cy="736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ADF758-28EC-F690-EF1D-4218CC7D4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749" y="3259570"/>
            <a:ext cx="2501900" cy="546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3E688B-7BE0-92CD-126C-33EED90B5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205" y="2736595"/>
            <a:ext cx="16256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644246-BEBD-0A8D-0EE9-4EC185666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800" y="2368445"/>
            <a:ext cx="9271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C4A41-7CCE-379E-C652-6043E7B5B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308" y="787594"/>
            <a:ext cx="4034230" cy="146427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DA7961E-EFC6-9326-16CD-9081C7437B12}"/>
              </a:ext>
            </a:extLst>
          </p:cNvPr>
          <p:cNvGrpSpPr/>
          <p:nvPr/>
        </p:nvGrpSpPr>
        <p:grpSpPr>
          <a:xfrm>
            <a:off x="3291841" y="4355465"/>
            <a:ext cx="1571578" cy="183127"/>
            <a:chOff x="3291841" y="4355465"/>
            <a:chExt cx="1571578" cy="183127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7736B33-F89E-81A5-5742-2B54084F3BB7}"/>
                </a:ext>
              </a:extLst>
            </p:cNvPr>
            <p:cNvSpPr txBox="1">
              <a:spLocks/>
            </p:cNvSpPr>
            <p:nvPr/>
          </p:nvSpPr>
          <p:spPr>
            <a:xfrm>
              <a:off x="3861205" y="4355465"/>
              <a:ext cx="1002214" cy="18312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1400" dirty="0">
                  <a:solidFill>
                    <a:schemeClr val="tx2"/>
                  </a:solidFill>
                </a:rPr>
                <a:t>CRYPTO</a:t>
              </a:r>
              <a:endParaRPr lang="en-GB" sz="2400" dirty="0">
                <a:solidFill>
                  <a:schemeClr val="tx2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633DE-E957-8F0D-4EAB-5A80210972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1841" y="4435801"/>
              <a:ext cx="432000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11A170-F495-936D-07A4-CDDE872AB545}"/>
              </a:ext>
            </a:extLst>
          </p:cNvPr>
          <p:cNvGrpSpPr/>
          <p:nvPr/>
        </p:nvGrpSpPr>
        <p:grpSpPr>
          <a:xfrm>
            <a:off x="447682" y="3593942"/>
            <a:ext cx="1349839" cy="366254"/>
            <a:chOff x="447682" y="3593942"/>
            <a:chExt cx="1349839" cy="36625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511F5798-8D97-3E23-F204-7846B6678F22}"/>
                </a:ext>
              </a:extLst>
            </p:cNvPr>
            <p:cNvSpPr txBox="1">
              <a:spLocks/>
            </p:cNvSpPr>
            <p:nvPr/>
          </p:nvSpPr>
          <p:spPr>
            <a:xfrm>
              <a:off x="447682" y="3593942"/>
              <a:ext cx="845430" cy="36625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1400" dirty="0">
                  <a:solidFill>
                    <a:schemeClr val="tx2"/>
                  </a:solidFill>
                </a:rPr>
                <a:t>Digital Bonds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87B55A-9D95-8228-490B-00DAF266936C}"/>
                </a:ext>
              </a:extLst>
            </p:cNvPr>
            <p:cNvCxnSpPr>
              <a:cxnSpLocks/>
            </p:cNvCxnSpPr>
            <p:nvPr/>
          </p:nvCxnSpPr>
          <p:spPr>
            <a:xfrm>
              <a:off x="1365521" y="3750126"/>
              <a:ext cx="432000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6FC805-9AF2-1ED2-10A9-9DCE44D7CE72}"/>
              </a:ext>
            </a:extLst>
          </p:cNvPr>
          <p:cNvGrpSpPr/>
          <p:nvPr/>
        </p:nvGrpSpPr>
        <p:grpSpPr>
          <a:xfrm>
            <a:off x="4294596" y="3651126"/>
            <a:ext cx="3377132" cy="183127"/>
            <a:chOff x="4294596" y="3651126"/>
            <a:chExt cx="3377132" cy="183127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B8CACF01-1813-1E1C-7E48-08FD6FA1C12B}"/>
                </a:ext>
              </a:extLst>
            </p:cNvPr>
            <p:cNvSpPr txBox="1">
              <a:spLocks/>
            </p:cNvSpPr>
            <p:nvPr/>
          </p:nvSpPr>
          <p:spPr>
            <a:xfrm>
              <a:off x="4898860" y="3651126"/>
              <a:ext cx="2772868" cy="18312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1400" dirty="0">
                  <a:solidFill>
                    <a:schemeClr val="tx2"/>
                  </a:solidFill>
                </a:rPr>
                <a:t>Tokenised Infrastructures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FB5DFF8-98E9-6824-C45D-C27E83EB7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4596" y="3731462"/>
              <a:ext cx="506437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39A2E92-27B5-94FC-9459-E9CCF32CF3FF}"/>
              </a:ext>
            </a:extLst>
          </p:cNvPr>
          <p:cNvGrpSpPr/>
          <p:nvPr/>
        </p:nvGrpSpPr>
        <p:grpSpPr>
          <a:xfrm>
            <a:off x="5223599" y="3038535"/>
            <a:ext cx="2467286" cy="183127"/>
            <a:chOff x="5223599" y="3038535"/>
            <a:chExt cx="2467286" cy="183127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A972C100-ABD1-013E-0EA7-E32B56AC96EA}"/>
                </a:ext>
              </a:extLst>
            </p:cNvPr>
            <p:cNvSpPr txBox="1">
              <a:spLocks/>
            </p:cNvSpPr>
            <p:nvPr/>
          </p:nvSpPr>
          <p:spPr>
            <a:xfrm>
              <a:off x="5827863" y="3038535"/>
              <a:ext cx="1863022" cy="18312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r>
                <a:rPr lang="en-GB" sz="1400" dirty="0">
                  <a:solidFill>
                    <a:schemeClr val="tx2"/>
                  </a:solidFill>
                </a:rPr>
                <a:t>Collateralisation</a:t>
              </a:r>
              <a:endParaRPr lang="en-GB" sz="1800" dirty="0">
                <a:solidFill>
                  <a:schemeClr val="tx2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9B875E-8D77-46C4-33BC-A8F4182326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3599" y="3118871"/>
              <a:ext cx="506437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CBECF0-3FD9-B16B-9FCD-4578E93AA2F4}"/>
              </a:ext>
            </a:extLst>
          </p:cNvPr>
          <p:cNvGrpSpPr/>
          <p:nvPr/>
        </p:nvGrpSpPr>
        <p:grpSpPr>
          <a:xfrm>
            <a:off x="1590763" y="3188946"/>
            <a:ext cx="1538201" cy="183127"/>
            <a:chOff x="1590763" y="3188946"/>
            <a:chExt cx="1538201" cy="183127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D092EAF-2B38-5631-CE78-68A5EF78FC5E}"/>
                </a:ext>
              </a:extLst>
            </p:cNvPr>
            <p:cNvSpPr txBox="1">
              <a:spLocks/>
            </p:cNvSpPr>
            <p:nvPr/>
          </p:nvSpPr>
          <p:spPr>
            <a:xfrm>
              <a:off x="1590763" y="3188946"/>
              <a:ext cx="1033792" cy="18312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1400" dirty="0">
                  <a:solidFill>
                    <a:schemeClr val="tx2"/>
                  </a:solidFill>
                </a:rPr>
                <a:t>REPO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962585-0050-0FAD-6304-731A93260748}"/>
                </a:ext>
              </a:extLst>
            </p:cNvPr>
            <p:cNvCxnSpPr>
              <a:cxnSpLocks/>
            </p:cNvCxnSpPr>
            <p:nvPr/>
          </p:nvCxnSpPr>
          <p:spPr>
            <a:xfrm>
              <a:off x="2696964" y="3253567"/>
              <a:ext cx="432000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D786F9-59A8-F64B-874B-FDEA6B04A24F}"/>
              </a:ext>
            </a:extLst>
          </p:cNvPr>
          <p:cNvGrpSpPr/>
          <p:nvPr/>
        </p:nvGrpSpPr>
        <p:grpSpPr>
          <a:xfrm>
            <a:off x="2696964" y="2508557"/>
            <a:ext cx="1711135" cy="470898"/>
            <a:chOff x="2696964" y="2508557"/>
            <a:chExt cx="1711135" cy="470898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B55EEF79-FA4E-95A8-CB7E-73A09166344F}"/>
                </a:ext>
              </a:extLst>
            </p:cNvPr>
            <p:cNvSpPr txBox="1">
              <a:spLocks/>
            </p:cNvSpPr>
            <p:nvPr/>
          </p:nvSpPr>
          <p:spPr>
            <a:xfrm>
              <a:off x="2696964" y="2508557"/>
              <a:ext cx="1157866" cy="4708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14400" algn="l" defTabSz="457200" rtl="0" eaLnBrk="1" latinLnBrk="0" hangingPunct="1">
                <a:lnSpc>
                  <a:spcPct val="85000"/>
                </a:lnSpc>
                <a:spcBef>
                  <a:spcPts val="3500"/>
                </a:spcBef>
                <a:buNone/>
                <a:defRPr sz="2600" b="0" i="0" kern="1200" cap="all" spc="0" baseline="0">
                  <a:solidFill>
                    <a:schemeClr val="tx1"/>
                  </a:solidFill>
                  <a:latin typeface="+mn-lt"/>
                  <a:ea typeface="+mj-ea"/>
                  <a:cs typeface="Gill Sans"/>
                </a:defRPr>
              </a:lvl1pPr>
            </a:lstStyle>
            <a:p>
              <a:pPr algn="r"/>
              <a:r>
                <a:rPr lang="en-GB" sz="1200" dirty="0">
                  <a:solidFill>
                    <a:schemeClr val="tx2"/>
                  </a:solidFill>
                </a:rPr>
                <a:t>Digital Distribution Venues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1AE926-A3C6-41B1-FC37-BE830095A4D0}"/>
                </a:ext>
              </a:extLst>
            </p:cNvPr>
            <p:cNvCxnSpPr>
              <a:cxnSpLocks/>
            </p:cNvCxnSpPr>
            <p:nvPr/>
          </p:nvCxnSpPr>
          <p:spPr>
            <a:xfrm>
              <a:off x="3976099" y="2744984"/>
              <a:ext cx="432000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09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DB21A3-A312-1441-9267-77CBC1ED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4748C2-A0FD-CF64-5F22-5768D9D9EDD6}"/>
              </a:ext>
            </a:extLst>
          </p:cNvPr>
          <p:cNvSpPr/>
          <p:nvPr/>
        </p:nvSpPr>
        <p:spPr>
          <a:xfrm>
            <a:off x="-7664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alpha val="50350"/>
                </a:schemeClr>
              </a:gs>
              <a:gs pos="100000">
                <a:schemeClr val="accent1">
                  <a:alpha val="20491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0D319-E834-C828-6CBD-6A4BF9EF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82" y="366165"/>
            <a:ext cx="4055206" cy="526639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Innovation in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53FCC-0415-E5E7-8391-62AB62A7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B5190-02CB-DF46-B684-EAFB7FAEA5F7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6A3E05-EF55-103F-75C4-395DB97B793F}"/>
              </a:ext>
            </a:extLst>
          </p:cNvPr>
          <p:cNvGrpSpPr/>
          <p:nvPr/>
        </p:nvGrpSpPr>
        <p:grpSpPr>
          <a:xfrm>
            <a:off x="846719" y="969437"/>
            <a:ext cx="1871999" cy="3583641"/>
            <a:chOff x="486261" y="969437"/>
            <a:chExt cx="1506521" cy="35836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E25F10-46ED-D642-BF56-9D919C7A0B71}"/>
                </a:ext>
              </a:extLst>
            </p:cNvPr>
            <p:cNvSpPr/>
            <p:nvPr/>
          </p:nvSpPr>
          <p:spPr>
            <a:xfrm>
              <a:off x="486261" y="969437"/>
              <a:ext cx="1506521" cy="35836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2" name="Picture 18" descr="abrdn Asia Focus - November 2023 Update">
              <a:extLst>
                <a:ext uri="{FF2B5EF4-FFF2-40B4-BE49-F238E27FC236}">
                  <a16:creationId xmlns:a16="http://schemas.microsoft.com/office/drawing/2014/main" id="{929B29BE-74D2-DF31-485A-68C97B13D3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4" t="25104" r="10900" b="24068"/>
            <a:stretch/>
          </p:blipFill>
          <p:spPr bwMode="auto">
            <a:xfrm>
              <a:off x="848943" y="1810850"/>
              <a:ext cx="850305" cy="239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WisdomTree Investments - Wikipedia">
              <a:extLst>
                <a:ext uri="{FF2B5EF4-FFF2-40B4-BE49-F238E27FC236}">
                  <a16:creationId xmlns:a16="http://schemas.microsoft.com/office/drawing/2014/main" id="{9E55BB17-9E1E-9DDB-E829-2D5289A77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46" y="2934871"/>
              <a:ext cx="681002" cy="25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KKR Logo and symbol, meaning, history ...">
              <a:extLst>
                <a:ext uri="{FF2B5EF4-FFF2-40B4-BE49-F238E27FC236}">
                  <a16:creationId xmlns:a16="http://schemas.microsoft.com/office/drawing/2014/main" id="{E53EA97E-88AD-162E-8279-3CE38D7C1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2" b="27113"/>
            <a:stretch/>
          </p:blipFill>
          <p:spPr bwMode="auto">
            <a:xfrm>
              <a:off x="628973" y="3431212"/>
              <a:ext cx="557176" cy="145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Franklin Templeton Investments - White ...">
              <a:extLst>
                <a:ext uri="{FF2B5EF4-FFF2-40B4-BE49-F238E27FC236}">
                  <a16:creationId xmlns:a16="http://schemas.microsoft.com/office/drawing/2014/main" id="{5DB07184-43CB-BFA5-C71F-E18CF8F268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7" t="23395" r="10450" b="26401"/>
            <a:stretch/>
          </p:blipFill>
          <p:spPr bwMode="auto">
            <a:xfrm>
              <a:off x="795073" y="4193341"/>
              <a:ext cx="887517" cy="201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>
              <a:extLst>
                <a:ext uri="{FF2B5EF4-FFF2-40B4-BE49-F238E27FC236}">
                  <a16:creationId xmlns:a16="http://schemas.microsoft.com/office/drawing/2014/main" id="{F219B020-D782-DCC9-F511-C74532CFC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86" y="1486335"/>
              <a:ext cx="827641" cy="14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F08BCB-2A93-62FB-66EB-FBD430D3AD70}"/>
                </a:ext>
              </a:extLst>
            </p:cNvPr>
            <p:cNvSpPr txBox="1"/>
            <p:nvPr/>
          </p:nvSpPr>
          <p:spPr>
            <a:xfrm>
              <a:off x="588876" y="1071440"/>
              <a:ext cx="1316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/>
                <a:t>MANUFACTURERS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F849F8-7A05-B274-8E77-3477F2971F5A}"/>
              </a:ext>
            </a:extLst>
          </p:cNvPr>
          <p:cNvGrpSpPr/>
          <p:nvPr/>
        </p:nvGrpSpPr>
        <p:grpSpPr>
          <a:xfrm>
            <a:off x="2984307" y="982676"/>
            <a:ext cx="2451392" cy="3569189"/>
            <a:chOff x="2258370" y="982676"/>
            <a:chExt cx="2659949" cy="35691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D67D39-3DC6-540D-4F36-1BC300C8E705}"/>
                </a:ext>
              </a:extLst>
            </p:cNvPr>
            <p:cNvSpPr/>
            <p:nvPr/>
          </p:nvSpPr>
          <p:spPr>
            <a:xfrm>
              <a:off x="2258370" y="982676"/>
              <a:ext cx="2659949" cy="35691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9F72A2-32C4-7D62-7EE7-08CE61138993}"/>
                </a:ext>
              </a:extLst>
            </p:cNvPr>
            <p:cNvSpPr txBox="1"/>
            <p:nvPr/>
          </p:nvSpPr>
          <p:spPr>
            <a:xfrm>
              <a:off x="2364476" y="1066547"/>
              <a:ext cx="1105694" cy="1433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/>
                <a:t>INFRASTRUCTURES</a:t>
              </a:r>
            </a:p>
          </p:txBody>
        </p:sp>
        <p:pic>
          <p:nvPicPr>
            <p:cNvPr id="42" name="Picture 16" descr="Tokeny Teams Up With Verasity for ICO">
              <a:extLst>
                <a:ext uri="{FF2B5EF4-FFF2-40B4-BE49-F238E27FC236}">
                  <a16:creationId xmlns:a16="http://schemas.microsoft.com/office/drawing/2014/main" id="{6F58C95D-168B-16DB-D359-90C0159E1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52" r="11264" b="28229"/>
            <a:stretch/>
          </p:blipFill>
          <p:spPr bwMode="auto">
            <a:xfrm>
              <a:off x="2397811" y="1567169"/>
              <a:ext cx="952173" cy="251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2">
              <a:extLst>
                <a:ext uri="{FF2B5EF4-FFF2-40B4-BE49-F238E27FC236}">
                  <a16:creationId xmlns:a16="http://schemas.microsoft.com/office/drawing/2014/main" id="{D1EABBE5-73F6-186E-B291-01E7429901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35411" r="9641" b="38241"/>
            <a:stretch/>
          </p:blipFill>
          <p:spPr bwMode="auto">
            <a:xfrm>
              <a:off x="3645556" y="1406396"/>
              <a:ext cx="996876" cy="228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0" descr="Securitize announces $47 Million ...">
              <a:extLst>
                <a:ext uri="{FF2B5EF4-FFF2-40B4-BE49-F238E27FC236}">
                  <a16:creationId xmlns:a16="http://schemas.microsoft.com/office/drawing/2014/main" id="{CF1D0075-4E0B-F147-435B-E5ED58BFCD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9" b="30311"/>
            <a:stretch/>
          </p:blipFill>
          <p:spPr bwMode="auto">
            <a:xfrm>
              <a:off x="3572655" y="3314553"/>
              <a:ext cx="912701" cy="19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Deconstructing JP Morgan's &quot;Institutional DeFi&quot; Forex Transaction: A Case  Study">
              <a:extLst>
                <a:ext uri="{FF2B5EF4-FFF2-40B4-BE49-F238E27FC236}">
                  <a16:creationId xmlns:a16="http://schemas.microsoft.com/office/drawing/2014/main" id="{3283B71F-7C32-6B95-7BAA-75DF56613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784" y="2326384"/>
              <a:ext cx="679669" cy="246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Home - fundsonchain">
              <a:extLst>
                <a:ext uri="{FF2B5EF4-FFF2-40B4-BE49-F238E27FC236}">
                  <a16:creationId xmlns:a16="http://schemas.microsoft.com/office/drawing/2014/main" id="{BF4653E5-A2D9-EEAC-ECBA-BC481CEC4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345" y="1971885"/>
              <a:ext cx="754178" cy="19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Archax | LinkedIn">
              <a:extLst>
                <a:ext uri="{FF2B5EF4-FFF2-40B4-BE49-F238E27FC236}">
                  <a16:creationId xmlns:a16="http://schemas.microsoft.com/office/drawing/2014/main" id="{1D5984DB-D735-8CEE-58CE-85A55EB85E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4" b="8619"/>
            <a:stretch/>
          </p:blipFill>
          <p:spPr bwMode="auto">
            <a:xfrm>
              <a:off x="4053811" y="2434106"/>
              <a:ext cx="398496" cy="327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8D64BB-E818-1345-92EF-2012D4DBD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59986" y="2955015"/>
              <a:ext cx="1166426" cy="16578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A6EE56-FE14-D0F7-3D22-152F51699835}"/>
              </a:ext>
            </a:extLst>
          </p:cNvPr>
          <p:cNvGrpSpPr/>
          <p:nvPr/>
        </p:nvGrpSpPr>
        <p:grpSpPr>
          <a:xfrm>
            <a:off x="5901774" y="982677"/>
            <a:ext cx="1872000" cy="3569188"/>
            <a:chOff x="5175838" y="982677"/>
            <a:chExt cx="1872000" cy="356918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EBC52D-F6E0-7883-473D-4EBC3FBC7FF2}"/>
                </a:ext>
              </a:extLst>
            </p:cNvPr>
            <p:cNvSpPr/>
            <p:nvPr/>
          </p:nvSpPr>
          <p:spPr>
            <a:xfrm>
              <a:off x="5175838" y="982677"/>
              <a:ext cx="1872000" cy="35691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68" descr="How Polygon Became the Indian Tiger of Blockchain Platforms – Blockcast.cc-  News on Blockchain, DLT, Cryptocurrency">
              <a:extLst>
                <a:ext uri="{FF2B5EF4-FFF2-40B4-BE49-F238E27FC236}">
                  <a16:creationId xmlns:a16="http://schemas.microsoft.com/office/drawing/2014/main" id="{4E61E62D-F655-E5FA-4AC6-61B8736064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892" r="26835" b="45127"/>
            <a:stretch/>
          </p:blipFill>
          <p:spPr bwMode="auto">
            <a:xfrm>
              <a:off x="5700860" y="2022798"/>
              <a:ext cx="1015256" cy="24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36" descr="Stellar Crypto Logo PNG Clipart | PNG All">
              <a:extLst>
                <a:ext uri="{FF2B5EF4-FFF2-40B4-BE49-F238E27FC236}">
                  <a16:creationId xmlns:a16="http://schemas.microsoft.com/office/drawing/2014/main" id="{F2A71693-52EB-E6D5-7FC6-09D45409BB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7" t="25834" r="5192" b="37303"/>
            <a:stretch/>
          </p:blipFill>
          <p:spPr bwMode="auto">
            <a:xfrm>
              <a:off x="5863208" y="2372230"/>
              <a:ext cx="690560" cy="190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Ethereum the only DLT to be quantum computer safe ?">
              <a:extLst>
                <a:ext uri="{FF2B5EF4-FFF2-40B4-BE49-F238E27FC236}">
                  <a16:creationId xmlns:a16="http://schemas.microsoft.com/office/drawing/2014/main" id="{D630C4C8-CF4C-CCAA-954C-20F09CEEB2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4" t="2681" r="14219"/>
            <a:stretch/>
          </p:blipFill>
          <p:spPr bwMode="auto">
            <a:xfrm>
              <a:off x="5854791" y="1418118"/>
              <a:ext cx="707394" cy="516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>
              <a:extLst>
                <a:ext uri="{FF2B5EF4-FFF2-40B4-BE49-F238E27FC236}">
                  <a16:creationId xmlns:a16="http://schemas.microsoft.com/office/drawing/2014/main" id="{F2F52542-C169-E397-11BC-0894D40AD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6" t="13658" r="6586" b="13848"/>
            <a:stretch/>
          </p:blipFill>
          <p:spPr bwMode="auto">
            <a:xfrm>
              <a:off x="5497135" y="2731781"/>
              <a:ext cx="1013627" cy="210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987815-39F7-3037-2D5B-0C1FEA8CF393}"/>
                </a:ext>
              </a:extLst>
            </p:cNvPr>
            <p:cNvSpPr txBox="1"/>
            <p:nvPr/>
          </p:nvSpPr>
          <p:spPr>
            <a:xfrm>
              <a:off x="5283413" y="1072286"/>
              <a:ext cx="167188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/>
                <a:t>DLT FRAMEWORKS</a:t>
              </a:r>
            </a:p>
          </p:txBody>
        </p:sp>
        <p:pic>
          <p:nvPicPr>
            <p:cNvPr id="19" name="Picture 58">
              <a:extLst>
                <a:ext uri="{FF2B5EF4-FFF2-40B4-BE49-F238E27FC236}">
                  <a16:creationId xmlns:a16="http://schemas.microsoft.com/office/drawing/2014/main" id="{D379E0CC-6287-743D-D809-899ADAE0B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053" y="3567268"/>
              <a:ext cx="734259" cy="210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4" descr="The Canton Network Completes the Most Comprehensive Blockchain Pilot to  Date for Tokenized Real World Assets - Blockchain.News">
              <a:extLst>
                <a:ext uri="{FF2B5EF4-FFF2-40B4-BE49-F238E27FC236}">
                  <a16:creationId xmlns:a16="http://schemas.microsoft.com/office/drawing/2014/main" id="{4C6ED653-DEBA-35F6-C4E6-EF9C5E0239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3" b="31011"/>
            <a:stretch/>
          </p:blipFill>
          <p:spPr bwMode="auto">
            <a:xfrm>
              <a:off x="5822522" y="3189087"/>
              <a:ext cx="801322" cy="15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6" descr="Mondelēz International Joins Hedera Council to Accelerate DLT Adoption,  Digital Transformation, and Improved Business Efficiencies">
              <a:extLst>
                <a:ext uri="{FF2B5EF4-FFF2-40B4-BE49-F238E27FC236}">
                  <a16:creationId xmlns:a16="http://schemas.microsoft.com/office/drawing/2014/main" id="{A09BA8AE-0987-D115-8CBB-13E15B423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1" b="19421"/>
            <a:stretch/>
          </p:blipFill>
          <p:spPr bwMode="auto">
            <a:xfrm>
              <a:off x="5762411" y="3957098"/>
              <a:ext cx="892153" cy="28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File:Depository Trust &amp; Clearing ...">
            <a:extLst>
              <a:ext uri="{FF2B5EF4-FFF2-40B4-BE49-F238E27FC236}">
                <a16:creationId xmlns:a16="http://schemas.microsoft.com/office/drawing/2014/main" id="{5DDE5BE9-4C72-BB34-EEF3-6741B61F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554" y="4056675"/>
            <a:ext cx="602276" cy="14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E9D648-B0D6-8C60-A172-99598DBDCE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71084" y="2439150"/>
            <a:ext cx="699139" cy="337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7B7BF2-6A82-4D5C-5838-570FE96FA9C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81648" y="3822525"/>
            <a:ext cx="700213" cy="2019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2D5F9D-0A39-23D6-32A2-06C208AEF2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4371" y="2195477"/>
            <a:ext cx="717538" cy="2542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3C4432-DDFF-47B5-26A7-47B00BBCF1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81861" y="3554097"/>
            <a:ext cx="852638" cy="2030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A35664-541C-AD5D-84E0-079E3F27557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56091" y="3717701"/>
            <a:ext cx="1000422" cy="2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9F8AA-30CA-69D0-7047-423CAF235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53FCC-0415-E5E7-8391-62AB62A7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B5190-02CB-DF46-B684-EAFB7FAEA5F7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71617D-A379-AAF1-FF1E-D99A9A5D1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8" b="1207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30984B-3678-08CD-803F-FA0856CF684D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0">
                <a:schemeClr val="accent1">
                  <a:alpha val="79779"/>
                </a:schemeClr>
              </a:gs>
              <a:gs pos="100000">
                <a:schemeClr val="accent1">
                  <a:alpha val="10029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388A0-34F1-89DB-53CE-4CFD4A6791BC}"/>
              </a:ext>
            </a:extLst>
          </p:cNvPr>
          <p:cNvSpPr txBox="1"/>
          <p:nvPr/>
        </p:nvSpPr>
        <p:spPr>
          <a:xfrm>
            <a:off x="0" y="185410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REGULATION</a:t>
            </a:r>
          </a:p>
        </p:txBody>
      </p:sp>
    </p:spTree>
    <p:extLst>
      <p:ext uri="{BB962C8B-B14F-4D97-AF65-F5344CB8AC3E}">
        <p14:creationId xmlns:p14="http://schemas.microsoft.com/office/powerpoint/2010/main" val="10191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D319-E834-C828-6CBD-6A4BF9EF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why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9F8AA-30CA-69D0-7047-423CAF235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© </a:t>
            </a:r>
            <a:r>
              <a:rPr lang="en-GB" dirty="0" err="1"/>
              <a:t>Calastone</a:t>
            </a:r>
            <a:r>
              <a:rPr lang="en-GB" dirty="0"/>
              <a:t> Limited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53FCC-0415-E5E7-8391-62AB62A7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B5190-02CB-DF46-B684-EAFB7FAEA5F7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F258D9-A580-622E-C72D-4B42CBBAAEE6}"/>
              </a:ext>
            </a:extLst>
          </p:cNvPr>
          <p:cNvSpPr txBox="1">
            <a:spLocks/>
          </p:cNvSpPr>
          <p:nvPr/>
        </p:nvSpPr>
        <p:spPr>
          <a:xfrm>
            <a:off x="2880781" y="1456984"/>
            <a:ext cx="3042941" cy="575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r>
              <a:rPr lang="en-GB" sz="4400" dirty="0">
                <a:solidFill>
                  <a:schemeClr val="accent2"/>
                </a:solidFill>
              </a:rPr>
              <a:t>EFFICIENCY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242FF4-A9B8-47B1-ABA7-1966A7EC579C}"/>
              </a:ext>
            </a:extLst>
          </p:cNvPr>
          <p:cNvSpPr txBox="1">
            <a:spLocks/>
          </p:cNvSpPr>
          <p:nvPr/>
        </p:nvSpPr>
        <p:spPr>
          <a:xfrm>
            <a:off x="4362496" y="2012905"/>
            <a:ext cx="3042941" cy="575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r>
              <a:rPr lang="en-GB" sz="4400" dirty="0">
                <a:solidFill>
                  <a:schemeClr val="accent1"/>
                </a:solidFill>
              </a:rPr>
              <a:t>REAL-TIME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1A7D4F-74D1-712A-345C-5DA5B2C1C842}"/>
              </a:ext>
            </a:extLst>
          </p:cNvPr>
          <p:cNvSpPr txBox="1">
            <a:spLocks/>
          </p:cNvSpPr>
          <p:nvPr/>
        </p:nvSpPr>
        <p:spPr>
          <a:xfrm>
            <a:off x="1138441" y="1994065"/>
            <a:ext cx="2929204" cy="7848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r>
              <a:rPr lang="en-GB" sz="6000" dirty="0">
                <a:solidFill>
                  <a:schemeClr val="accent3"/>
                </a:solidFill>
              </a:rPr>
              <a:t>CHOICE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43E3C0-E93A-3D98-56E6-1AC718F1114F}"/>
              </a:ext>
            </a:extLst>
          </p:cNvPr>
          <p:cNvSpPr txBox="1">
            <a:spLocks/>
          </p:cNvSpPr>
          <p:nvPr/>
        </p:nvSpPr>
        <p:spPr>
          <a:xfrm>
            <a:off x="3263763" y="2679959"/>
            <a:ext cx="4063597" cy="575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r>
              <a:rPr lang="en-GB" sz="4400" dirty="0">
                <a:solidFill>
                  <a:schemeClr val="accent2"/>
                </a:solidFill>
              </a:rPr>
              <a:t>TRANSPARENT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66D5C3-1AEE-AA7A-1FEE-5D3AC85BA266}"/>
              </a:ext>
            </a:extLst>
          </p:cNvPr>
          <p:cNvSpPr txBox="1">
            <a:spLocks/>
          </p:cNvSpPr>
          <p:nvPr/>
        </p:nvSpPr>
        <p:spPr>
          <a:xfrm>
            <a:off x="5290136" y="3209261"/>
            <a:ext cx="2250700" cy="7848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r>
              <a:rPr lang="en-GB" sz="6000" dirty="0">
                <a:solidFill>
                  <a:schemeClr val="accent3"/>
                </a:solidFill>
              </a:rPr>
              <a:t>COST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DA4E9E-E0F7-E4ED-25DA-B4A24631B82A}"/>
              </a:ext>
            </a:extLst>
          </p:cNvPr>
          <p:cNvSpPr txBox="1">
            <a:spLocks/>
          </p:cNvSpPr>
          <p:nvPr/>
        </p:nvSpPr>
        <p:spPr>
          <a:xfrm>
            <a:off x="1080361" y="3417467"/>
            <a:ext cx="4063597" cy="575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r>
              <a:rPr lang="en-GB" sz="4400" dirty="0">
                <a:solidFill>
                  <a:schemeClr val="accent1"/>
                </a:solidFill>
              </a:rPr>
              <a:t>PERSONALISED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DA7B11-0786-7502-5D1D-74B42F1DB88D}"/>
              </a:ext>
            </a:extLst>
          </p:cNvPr>
          <p:cNvSpPr txBox="1">
            <a:spLocks/>
          </p:cNvSpPr>
          <p:nvPr/>
        </p:nvSpPr>
        <p:spPr>
          <a:xfrm rot="5400000">
            <a:off x="3735017" y="2215300"/>
            <a:ext cx="835248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DATA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1D39F4-2BCF-A6DA-B5A5-C275A51AF6AC}"/>
              </a:ext>
            </a:extLst>
          </p:cNvPr>
          <p:cNvSpPr txBox="1">
            <a:spLocks/>
          </p:cNvSpPr>
          <p:nvPr/>
        </p:nvSpPr>
        <p:spPr>
          <a:xfrm>
            <a:off x="5424501" y="1711743"/>
            <a:ext cx="1981971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LIQUIDITY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7BF1200-B51A-91C8-9BF7-4DA966DCA76A}"/>
              </a:ext>
            </a:extLst>
          </p:cNvPr>
          <p:cNvSpPr txBox="1">
            <a:spLocks/>
          </p:cNvSpPr>
          <p:nvPr/>
        </p:nvSpPr>
        <p:spPr>
          <a:xfrm rot="5400000">
            <a:off x="6218284" y="2304368"/>
            <a:ext cx="1981971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SETTLEMENT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77C53E0-3641-7789-40CD-FF18824EB672}"/>
              </a:ext>
            </a:extLst>
          </p:cNvPr>
          <p:cNvSpPr txBox="1">
            <a:spLocks/>
          </p:cNvSpPr>
          <p:nvPr/>
        </p:nvSpPr>
        <p:spPr>
          <a:xfrm>
            <a:off x="963448" y="1724921"/>
            <a:ext cx="1981971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TECHNOLOGY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9FD872-2307-9FF7-16D0-790B5AED5928}"/>
              </a:ext>
            </a:extLst>
          </p:cNvPr>
          <p:cNvSpPr txBox="1">
            <a:spLocks/>
          </p:cNvSpPr>
          <p:nvPr/>
        </p:nvSpPr>
        <p:spPr>
          <a:xfrm>
            <a:off x="1074531" y="2717350"/>
            <a:ext cx="1981971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COLLABORATION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7A50177-C685-E354-AD0B-6398DB8E3E5F}"/>
              </a:ext>
            </a:extLst>
          </p:cNvPr>
          <p:cNvSpPr txBox="1">
            <a:spLocks/>
          </p:cNvSpPr>
          <p:nvPr/>
        </p:nvSpPr>
        <p:spPr>
          <a:xfrm>
            <a:off x="1433299" y="1519455"/>
            <a:ext cx="1002601" cy="1569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PORTFOLIO</a:t>
            </a:r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39B7A96-C976-5046-DE07-BE3900289BAB}"/>
              </a:ext>
            </a:extLst>
          </p:cNvPr>
          <p:cNvSpPr txBox="1">
            <a:spLocks/>
          </p:cNvSpPr>
          <p:nvPr/>
        </p:nvSpPr>
        <p:spPr>
          <a:xfrm>
            <a:off x="2095496" y="3017242"/>
            <a:ext cx="1464815" cy="1569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PROTECTION</a:t>
            </a:r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D22AA0-9FFA-12EC-DC72-13DE8914E1EE}"/>
              </a:ext>
            </a:extLst>
          </p:cNvPr>
          <p:cNvSpPr txBox="1">
            <a:spLocks/>
          </p:cNvSpPr>
          <p:nvPr/>
        </p:nvSpPr>
        <p:spPr>
          <a:xfrm rot="5400000">
            <a:off x="4665321" y="3439803"/>
            <a:ext cx="835248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SPEED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363E63-A958-A434-155C-2F4F616929DB}"/>
              </a:ext>
            </a:extLst>
          </p:cNvPr>
          <p:cNvSpPr txBox="1">
            <a:spLocks/>
          </p:cNvSpPr>
          <p:nvPr/>
        </p:nvSpPr>
        <p:spPr>
          <a:xfrm>
            <a:off x="5588783" y="1488711"/>
            <a:ext cx="1981971" cy="1831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administration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EBF2D0B-9BFA-A19B-DC35-D94CFC933217}"/>
              </a:ext>
            </a:extLst>
          </p:cNvPr>
          <p:cNvSpPr txBox="1">
            <a:spLocks/>
          </p:cNvSpPr>
          <p:nvPr/>
        </p:nvSpPr>
        <p:spPr>
          <a:xfrm>
            <a:off x="3907720" y="2522854"/>
            <a:ext cx="1981971" cy="1831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increased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951160E-1EEE-C72E-2C56-1F36CC30408A}"/>
              </a:ext>
            </a:extLst>
          </p:cNvPr>
          <p:cNvSpPr txBox="1">
            <a:spLocks/>
          </p:cNvSpPr>
          <p:nvPr/>
        </p:nvSpPr>
        <p:spPr>
          <a:xfrm>
            <a:off x="5162952" y="2515358"/>
            <a:ext cx="1981971" cy="1831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confidence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DEDD404-012D-F784-DD61-1005BD78196C}"/>
              </a:ext>
            </a:extLst>
          </p:cNvPr>
          <p:cNvSpPr txBox="1">
            <a:spLocks/>
          </p:cNvSpPr>
          <p:nvPr/>
        </p:nvSpPr>
        <p:spPr>
          <a:xfrm>
            <a:off x="762383" y="3089160"/>
            <a:ext cx="1602539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regulatory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ED4E46D-7405-5619-3666-B1CDE2D22841}"/>
              </a:ext>
            </a:extLst>
          </p:cNvPr>
          <p:cNvSpPr txBox="1">
            <a:spLocks/>
          </p:cNvSpPr>
          <p:nvPr/>
        </p:nvSpPr>
        <p:spPr>
          <a:xfrm>
            <a:off x="3987399" y="3215134"/>
            <a:ext cx="1008314" cy="1831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global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C304A06-61CE-7736-66F8-5EC65296F732}"/>
              </a:ext>
            </a:extLst>
          </p:cNvPr>
          <p:cNvSpPr txBox="1">
            <a:spLocks/>
          </p:cNvSpPr>
          <p:nvPr/>
        </p:nvSpPr>
        <p:spPr>
          <a:xfrm>
            <a:off x="2540833" y="3215134"/>
            <a:ext cx="1547975" cy="1831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compliance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25E6442-5A39-FD0C-3F97-D48520613C24}"/>
              </a:ext>
            </a:extLst>
          </p:cNvPr>
          <p:cNvSpPr txBox="1">
            <a:spLocks/>
          </p:cNvSpPr>
          <p:nvPr/>
        </p:nvSpPr>
        <p:spPr>
          <a:xfrm rot="5400000">
            <a:off x="348575" y="1873258"/>
            <a:ext cx="1160022" cy="2354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14400" algn="l" defTabSz="457200" rtl="0" eaLnBrk="1" latinLnBrk="0" hangingPunct="1">
              <a:lnSpc>
                <a:spcPct val="85000"/>
              </a:lnSpc>
              <a:spcBef>
                <a:spcPts val="3500"/>
              </a:spcBef>
              <a:buNone/>
              <a:defRPr sz="2600" b="0" i="0" kern="1200" cap="all" spc="0" baseline="0">
                <a:solidFill>
                  <a:schemeClr val="tx1"/>
                </a:solidFill>
                <a:latin typeface="+mn-lt"/>
                <a:ea typeface="+mj-ea"/>
                <a:cs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65000"/>
                  </a:schemeClr>
                </a:solidFill>
              </a:rPr>
              <a:t>INVESTOR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6" grpId="0"/>
      <p:bldP spid="21" grpId="0"/>
      <p:bldP spid="22" grpId="0"/>
      <p:bldP spid="23" grpId="0"/>
      <p:bldP spid="24" grpId="0"/>
      <p:bldP spid="25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4D9986-032F-B089-060E-A017ECF866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7812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0D319-E834-C828-6CBD-6A4BF9EF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81" y="366165"/>
            <a:ext cx="8174884" cy="526639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Emerging new digital distribution 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53FCC-0415-E5E7-8391-62AB62A7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B5190-02CB-DF46-B684-EAFB7FAEA5F7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007F88-755F-5FC4-11AC-DFE107860220}"/>
              </a:ext>
            </a:extLst>
          </p:cNvPr>
          <p:cNvGrpSpPr/>
          <p:nvPr/>
        </p:nvGrpSpPr>
        <p:grpSpPr>
          <a:xfrm>
            <a:off x="901658" y="2354008"/>
            <a:ext cx="7340683" cy="1031399"/>
            <a:chOff x="578816" y="989905"/>
            <a:chExt cx="7340683" cy="103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320367-9EDF-5605-19B9-017E00811C9C}"/>
                </a:ext>
              </a:extLst>
            </p:cNvPr>
            <p:cNvSpPr/>
            <p:nvPr/>
          </p:nvSpPr>
          <p:spPr>
            <a:xfrm>
              <a:off x="578816" y="989905"/>
              <a:ext cx="7340683" cy="10313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2">
              <a:extLst>
                <a:ext uri="{FF2B5EF4-FFF2-40B4-BE49-F238E27FC236}">
                  <a16:creationId xmlns:a16="http://schemas.microsoft.com/office/drawing/2014/main" id="{7F75BC27-76E7-903E-4ED4-FBCD338E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9" t="23445" r="5838" b="22591"/>
            <a:stretch/>
          </p:blipFill>
          <p:spPr bwMode="auto">
            <a:xfrm>
              <a:off x="750639" y="1283869"/>
              <a:ext cx="793591" cy="487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SBI Digital Markets">
              <a:extLst>
                <a:ext uri="{FF2B5EF4-FFF2-40B4-BE49-F238E27FC236}">
                  <a16:creationId xmlns:a16="http://schemas.microsoft.com/office/drawing/2014/main" id="{9ECEEED2-F7D9-EAB5-2039-297A02E3C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349" y="1388467"/>
              <a:ext cx="1233081" cy="45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6" descr="Invest in Private Markets">
              <a:extLst>
                <a:ext uri="{FF2B5EF4-FFF2-40B4-BE49-F238E27FC236}">
                  <a16:creationId xmlns:a16="http://schemas.microsoft.com/office/drawing/2014/main" id="{8DF29F71-6260-52A2-9287-1CC5C73C01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0" r="8819"/>
            <a:stretch/>
          </p:blipFill>
          <p:spPr bwMode="auto">
            <a:xfrm>
              <a:off x="3208532" y="1428845"/>
              <a:ext cx="911959" cy="29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8" descr="LSEG Logo | London stock exchange, Finance logo, Stock exchange">
              <a:extLst>
                <a:ext uri="{FF2B5EF4-FFF2-40B4-BE49-F238E27FC236}">
                  <a16:creationId xmlns:a16="http://schemas.microsoft.com/office/drawing/2014/main" id="{F1B2D384-5DE8-55A3-0613-B79DB828D4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33" b="27304"/>
            <a:stretch/>
          </p:blipFill>
          <p:spPr bwMode="auto">
            <a:xfrm>
              <a:off x="4289999" y="1416624"/>
              <a:ext cx="1233081" cy="317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 descr="Archax | LinkedIn">
              <a:extLst>
                <a:ext uri="{FF2B5EF4-FFF2-40B4-BE49-F238E27FC236}">
                  <a16:creationId xmlns:a16="http://schemas.microsoft.com/office/drawing/2014/main" id="{C50C504E-3676-5866-5D5F-1882573F7F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4" b="8619"/>
            <a:stretch/>
          </p:blipFill>
          <p:spPr bwMode="auto">
            <a:xfrm>
              <a:off x="5720826" y="1141699"/>
              <a:ext cx="641424" cy="526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0">
              <a:extLst>
                <a:ext uri="{FF2B5EF4-FFF2-40B4-BE49-F238E27FC236}">
                  <a16:creationId xmlns:a16="http://schemas.microsoft.com/office/drawing/2014/main" id="{851B169C-6D95-ED7E-47A8-60BB4CB47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53" b="35286"/>
            <a:stretch/>
          </p:blipFill>
          <p:spPr bwMode="auto">
            <a:xfrm>
              <a:off x="6549100" y="1477638"/>
              <a:ext cx="1177818" cy="19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6DD104-99AA-4F59-F2DD-017E48E499D9}"/>
                </a:ext>
              </a:extLst>
            </p:cNvPr>
            <p:cNvSpPr txBox="1"/>
            <p:nvPr/>
          </p:nvSpPr>
          <p:spPr>
            <a:xfrm>
              <a:off x="677233" y="1074122"/>
              <a:ext cx="710709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/>
                <a:t>DISTRIBUTION VENUES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6615B4-3363-3EED-CC21-E78750A9CFAB}"/>
              </a:ext>
            </a:extLst>
          </p:cNvPr>
          <p:cNvGrpSpPr/>
          <p:nvPr/>
        </p:nvGrpSpPr>
        <p:grpSpPr>
          <a:xfrm>
            <a:off x="816443" y="3650424"/>
            <a:ext cx="7592795" cy="1310661"/>
            <a:chOff x="1183593" y="1904150"/>
            <a:chExt cx="6732334" cy="137974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F0ECAD-3D59-DE4B-24EB-6DBEBFE3325A}"/>
                </a:ext>
              </a:extLst>
            </p:cNvPr>
            <p:cNvSpPr/>
            <p:nvPr/>
          </p:nvSpPr>
          <p:spPr>
            <a:xfrm>
              <a:off x="1183593" y="1904150"/>
              <a:ext cx="6732334" cy="13797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A9CF59-3919-3830-D3DC-39AC171F5718}"/>
                </a:ext>
              </a:extLst>
            </p:cNvPr>
            <p:cNvSpPr txBox="1"/>
            <p:nvPr/>
          </p:nvSpPr>
          <p:spPr>
            <a:xfrm>
              <a:off x="2778802" y="2001361"/>
              <a:ext cx="3352872" cy="1457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/>
                <a:t>DLT FRAMEWORKS</a:t>
              </a:r>
            </a:p>
          </p:txBody>
        </p:sp>
        <p:pic>
          <p:nvPicPr>
            <p:cNvPr id="35" name="Picture 68" descr="How Polygon Became the Indian Tiger of Blockchain Platforms – Blockcast.cc-  News on Blockchain, DLT, Cryptocurrency">
              <a:extLst>
                <a:ext uri="{FF2B5EF4-FFF2-40B4-BE49-F238E27FC236}">
                  <a16:creationId xmlns:a16="http://schemas.microsoft.com/office/drawing/2014/main" id="{6F0F6A4C-34D0-4389-0A63-D571AE28F7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892" r="26835" b="45127"/>
            <a:stretch/>
          </p:blipFill>
          <p:spPr bwMode="auto">
            <a:xfrm>
              <a:off x="4110818" y="2465284"/>
              <a:ext cx="1015256" cy="24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6" descr="Stellar Crypto Logo PNG Clipart | PNG All">
              <a:extLst>
                <a:ext uri="{FF2B5EF4-FFF2-40B4-BE49-F238E27FC236}">
                  <a16:creationId xmlns:a16="http://schemas.microsoft.com/office/drawing/2014/main" id="{80BAA12B-66C3-0714-259D-A15EF34DED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7" t="25834" r="5192" b="37303"/>
            <a:stretch/>
          </p:blipFill>
          <p:spPr bwMode="auto">
            <a:xfrm>
              <a:off x="5818438" y="2177078"/>
              <a:ext cx="959172" cy="26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70" descr="Ethereum the only DLT to be quantum computer safe ?">
              <a:extLst>
                <a:ext uri="{FF2B5EF4-FFF2-40B4-BE49-F238E27FC236}">
                  <a16:creationId xmlns:a16="http://schemas.microsoft.com/office/drawing/2014/main" id="{5EE79853-0446-BD16-D4B5-328D7C121C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4" t="2681" r="14219"/>
            <a:stretch/>
          </p:blipFill>
          <p:spPr bwMode="auto">
            <a:xfrm>
              <a:off x="2987124" y="2563749"/>
              <a:ext cx="844602" cy="617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2">
              <a:extLst>
                <a:ext uri="{FF2B5EF4-FFF2-40B4-BE49-F238E27FC236}">
                  <a16:creationId xmlns:a16="http://schemas.microsoft.com/office/drawing/2014/main" id="{E02205DE-D252-D8B0-A3EF-813479F6C4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6" t="13658" r="6586" b="13848"/>
            <a:stretch/>
          </p:blipFill>
          <p:spPr bwMode="auto">
            <a:xfrm>
              <a:off x="5340356" y="2856095"/>
              <a:ext cx="1013627" cy="210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EDE40A-F592-1CBB-D033-C4E167C20732}"/>
              </a:ext>
            </a:extLst>
          </p:cNvPr>
          <p:cNvGrpSpPr/>
          <p:nvPr/>
        </p:nvGrpSpPr>
        <p:grpSpPr>
          <a:xfrm>
            <a:off x="898086" y="977021"/>
            <a:ext cx="7340683" cy="1089723"/>
            <a:chOff x="575244" y="977021"/>
            <a:chExt cx="7340683" cy="10897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C89BCB-AAA1-453E-59F4-5F552BA54303}"/>
                </a:ext>
              </a:extLst>
            </p:cNvPr>
            <p:cNvSpPr/>
            <p:nvPr/>
          </p:nvSpPr>
          <p:spPr>
            <a:xfrm>
              <a:off x="575244" y="977021"/>
              <a:ext cx="7340683" cy="10897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C1D1E8-72C8-3BDF-7FA4-AFBB93FA9687}"/>
                </a:ext>
              </a:extLst>
            </p:cNvPr>
            <p:cNvSpPr txBox="1"/>
            <p:nvPr/>
          </p:nvSpPr>
          <p:spPr>
            <a:xfrm>
              <a:off x="750639" y="1029802"/>
              <a:ext cx="698267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2000" dirty="0">
                  <a:solidFill>
                    <a:schemeClr val="bg2"/>
                  </a:solidFill>
                </a:rPr>
                <a:t>Digital versions of European mainstream assets </a:t>
              </a:r>
              <a:br>
                <a:rPr lang="en-GB" sz="2000" dirty="0">
                  <a:solidFill>
                    <a:schemeClr val="bg2"/>
                  </a:solidFill>
                </a:rPr>
              </a:br>
              <a:r>
                <a:rPr lang="en-GB" sz="2000" dirty="0">
                  <a:solidFill>
                    <a:schemeClr val="bg2"/>
                  </a:solidFill>
                </a:rPr>
                <a:t>forecast to reach $16tn opportunity by 2030</a:t>
              </a:r>
            </a:p>
            <a:p>
              <a:pPr algn="ctr"/>
              <a:r>
                <a:rPr lang="en-GB" sz="700" dirty="0">
                  <a:solidFill>
                    <a:schemeClr val="bg2"/>
                  </a:solidFill>
                </a:rPr>
                <a:t>SOURCE: BCG</a:t>
              </a:r>
              <a:endParaRPr lang="en-US" sz="7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3" name="Picture 58">
            <a:extLst>
              <a:ext uri="{FF2B5EF4-FFF2-40B4-BE49-F238E27FC236}">
                <a16:creationId xmlns:a16="http://schemas.microsoft.com/office/drawing/2014/main" id="{1D036EEE-8064-02E9-61B7-4AB2D10C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01" y="4332121"/>
            <a:ext cx="734259" cy="2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6" descr="Mondelēz International Joins Hedera Council to Accelerate DLT Adoption,  Digital Transformation, and Improved Business Efficiencies">
            <a:extLst>
              <a:ext uri="{FF2B5EF4-FFF2-40B4-BE49-F238E27FC236}">
                <a16:creationId xmlns:a16="http://schemas.microsoft.com/office/drawing/2014/main" id="{C88F8CB1-72C1-F73A-B404-1B6AB6E90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1" b="19421"/>
          <a:stretch/>
        </p:blipFill>
        <p:spPr bwMode="auto">
          <a:xfrm>
            <a:off x="7073799" y="4381079"/>
            <a:ext cx="1015256" cy="3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4" descr="The Canton Network Completes the Most Comprehensive Blockchain Pilot to  Date for Tokenized Real World Assets - Blockchain.News">
            <a:extLst>
              <a:ext uri="{FF2B5EF4-FFF2-40B4-BE49-F238E27FC236}">
                <a16:creationId xmlns:a16="http://schemas.microsoft.com/office/drawing/2014/main" id="{12776084-6565-6B6F-7E31-E2BB8A3C7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3" b="31011"/>
          <a:stretch/>
        </p:blipFill>
        <p:spPr bwMode="auto">
          <a:xfrm>
            <a:off x="2209891" y="3952695"/>
            <a:ext cx="801322" cy="1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0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E5D87-E4A0-0ED6-8621-B7B1C0A9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37" y="1222598"/>
            <a:ext cx="4101683" cy="1162279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pic>
        <p:nvPicPr>
          <p:cNvPr id="6" name="Picture 5" descr="A qr code with dots&#10;&#10;Description automatically generated">
            <a:extLst>
              <a:ext uri="{FF2B5EF4-FFF2-40B4-BE49-F238E27FC236}">
                <a16:creationId xmlns:a16="http://schemas.microsoft.com/office/drawing/2014/main" id="{C4700ACF-D38D-7044-1FCD-DE74E456A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308" y="1803737"/>
            <a:ext cx="1668439" cy="16684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45D6F9-6EA8-8D82-BD17-21EFEB9A398B}"/>
              </a:ext>
            </a:extLst>
          </p:cNvPr>
          <p:cNvSpPr>
            <a:spLocks/>
          </p:cNvSpPr>
          <p:nvPr/>
        </p:nvSpPr>
        <p:spPr>
          <a:xfrm>
            <a:off x="661715" y="2489993"/>
            <a:ext cx="3971925" cy="982183"/>
          </a:xfrm>
          <a:prstGeom prst="rect">
            <a:avLst/>
          </a:prstGeom>
          <a:solidFill>
            <a:srgbClr val="0081B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>
              <a:defRPr/>
            </a:pPr>
            <a:r>
              <a:rPr lang="en-GB" sz="1600" b="1" dirty="0">
                <a:solidFill>
                  <a:srgbClr val="FFFFFF"/>
                </a:solidFill>
                <a:latin typeface="Gill Sans MT"/>
              </a:rPr>
              <a:t>TOKENISATION – PATH TO THE FUTURE INVESTMENT MODEL </a:t>
            </a:r>
          </a:p>
        </p:txBody>
      </p:sp>
    </p:spTree>
    <p:extLst>
      <p:ext uri="{BB962C8B-B14F-4D97-AF65-F5344CB8AC3E}">
        <p14:creationId xmlns:p14="http://schemas.microsoft.com/office/powerpoint/2010/main" val="3526796178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s">
  <a:themeElements>
    <a:clrScheme name="Calastone">
      <a:dk1>
        <a:srgbClr val="000000"/>
      </a:dk1>
      <a:lt1>
        <a:srgbClr val="FFFFFF"/>
      </a:lt1>
      <a:dk2>
        <a:srgbClr val="4D4D4D"/>
      </a:dk2>
      <a:lt2>
        <a:srgbClr val="FFFFFF"/>
      </a:lt2>
      <a:accent1>
        <a:srgbClr val="007CB6"/>
      </a:accent1>
      <a:accent2>
        <a:srgbClr val="6BAB69"/>
      </a:accent2>
      <a:accent3>
        <a:srgbClr val="41B7B1"/>
      </a:accent3>
      <a:accent4>
        <a:srgbClr val="BFD9E4"/>
      </a:accent4>
      <a:accent5>
        <a:srgbClr val="EA601D"/>
      </a:accent5>
      <a:accent6>
        <a:srgbClr val="7C6DA4"/>
      </a:accent6>
      <a:hlink>
        <a:srgbClr val="007BB5"/>
      </a:hlink>
      <a:folHlink>
        <a:srgbClr val="7C6DA4"/>
      </a:folHlink>
    </a:clrScheme>
    <a:fontScheme name="Calastone Fonts">
      <a:majorFont>
        <a:latin typeface="Gill Sans M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DEDE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sTaxHTField xmlns="a0520e7d-56ac-42ba-8299-7941f60600bb" xsi:nil="true"/>
    <TaxCatchAll xmlns="47e03271-6fb8-45b2-ae59-50af8aaa14e4">
      <Value>2</Value>
      <Value>3</Value>
    </TaxCatchAll>
    <SharedWithUsers xmlns="47e03271-6fb8-45b2-ae59-50af8aaa14e4">
      <UserInfo>
        <DisplayName>r0bbailey@yahoo.co.uk</DisplayName>
        <AccountId>41</AccountId>
        <AccountType/>
      </UserInfo>
      <UserInfo>
        <DisplayName>Ben Cuff</DisplayName>
        <AccountId>275</AccountId>
        <AccountType/>
      </UserInfo>
      <UserInfo>
        <DisplayName>Dwayne Williams</DisplayName>
        <AccountId>4726</AccountId>
        <AccountType/>
      </UserInfo>
      <UserInfo>
        <DisplayName>Jordan Bradley</DisplayName>
        <AccountId>2599</AccountId>
        <AccountType/>
      </UserInfo>
    </SharedWithUsers>
    <DocumentTypeTaxHTField xmlns="47e03271-6fb8-45b2-ae59-50af8aaa14e4" xsi:nil="true"/>
    <c9be4fc6f559450098a544dcf2e206c7 xmlns="47e03271-6fb8-45b2-ae59-50af8aaa14e4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f575197e-2dfa-4de0-9a12-5a50a72d6883</TermId>
        </TermInfo>
      </Terms>
    </c9be4fc6f559450098a544dcf2e206c7>
    <g5236701626640c1ab96021ee8d14cff xmlns="47e03271-6fb8-45b2-ae59-50af8aaa14e4">
      <Terms xmlns="http://schemas.microsoft.com/office/infopath/2007/PartnerControls"/>
    </g5236701626640c1ab96021ee8d14cff>
    <b73a531bf2874837a19042fda8b245b9 xmlns="47e03271-6fb8-45b2-ae59-50af8aaa14e4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</TermName>
          <TermId xmlns="http://schemas.microsoft.com/office/infopath/2007/PartnerControls">dc56bd1d-10ba-4527-a0c5-72b535c7a65a</TermId>
        </TermInfo>
      </Terms>
    </b73a531bf2874837a19042fda8b245b9>
    <Owner xmlns="47e03271-6fb8-45b2-ae59-50af8aaa14e4">
      <UserInfo>
        <DisplayName/>
        <AccountId xsi:nil="true"/>
        <AccountType/>
      </UserInfo>
    </Owner>
    <KeywordsTagsTaxHTField xmlns="47e03271-6fb8-45b2-ae59-50af8aaa14e4" xsi:nil="true"/>
    <p640f9c8b4b14857bdc671f534fc7d57 xmlns="47e03271-6fb8-45b2-ae59-50af8aaa14e4">
      <Terms xmlns="http://schemas.microsoft.com/office/infopath/2007/PartnerControls"/>
    </p640f9c8b4b14857bdc671f534fc7d57>
    <DepartmentsTaxHTField xmlns="47e03271-6fb8-45b2-ae59-50af8aaa14e4" xsi:nil="true"/>
    <DateAdded xmlns="d11858e6-7ed6-4c8d-b9d2-ac57ac654213" xsi:nil="true"/>
    <lcf76f155ced4ddcb4097134ff3c332f xmlns="d11858e6-7ed6-4c8d-b9d2-ac57ac65421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DA25ED77DCD74F8FE37E967A474CDB" ma:contentTypeVersion="30" ma:contentTypeDescription="Create a new document." ma:contentTypeScope="" ma:versionID="90abc37ec11c5aed0d714ae2824d51e3">
  <xsd:schema xmlns:xsd="http://www.w3.org/2001/XMLSchema" xmlns:xs="http://www.w3.org/2001/XMLSchema" xmlns:p="http://schemas.microsoft.com/office/2006/metadata/properties" xmlns:ns2="a0520e7d-56ac-42ba-8299-7941f60600bb" xmlns:ns3="47e03271-6fb8-45b2-ae59-50af8aaa14e4" xmlns:ns4="47e03271-6fb8-45b2-ae59-50af8aaa14e4" xmlns:ns5="d11858e6-7ed6-4c8d-b9d2-ac57ac654213" targetNamespace="http://schemas.microsoft.com/office/2006/metadata/properties" ma:root="true" ma:fieldsID="0e25f48e1e67ae3b2ed190f242478287" ns2:_="" ns4:_="" ns5:_="">
    <xsd:import namespace="a0520e7d-56ac-42ba-8299-7941f60600bb"/>
    <xsd:import namespace="47e03271-6fb8-45b2-ae59-50af8aaa14e4"/>
    <xsd:import namespace="47e03271-6fb8-45b2-ae59-50af8aaa14e4"/>
    <xsd:import namespace="d11858e6-7ed6-4c8d-b9d2-ac57ac654213"/>
    <xsd:element name="properties">
      <xsd:complexType>
        <xsd:sequence>
          <xsd:element name="documentManagement">
            <xsd:complexType>
              <xsd:all>
                <xsd:element ref="ns2:LocationsTaxHTField" minOccurs="0"/>
                <xsd:element ref="ns3:DocumentTypeTaxHTField" minOccurs="0"/>
                <xsd:element ref="ns3:DepartmentsTaxHTField" minOccurs="0"/>
                <xsd:element ref="ns3:KeywordsTagsTaxHTField" minOccurs="0"/>
                <xsd:element ref="ns4:b73a531bf2874837a19042fda8b245b9" minOccurs="0"/>
                <xsd:element ref="ns4:TaxCatchAll" minOccurs="0"/>
                <xsd:element ref="ns4:c9be4fc6f559450098a544dcf2e206c7" minOccurs="0"/>
                <xsd:element ref="ns4:p640f9c8b4b14857bdc671f534fc7d57" minOccurs="0"/>
                <xsd:element ref="ns4:g5236701626640c1ab96021ee8d14cff" minOccurs="0"/>
                <xsd:element ref="ns4:Owner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4:SharedWithUsers" minOccurs="0"/>
                <xsd:element ref="ns4:SharedWithDetails" minOccurs="0"/>
                <xsd:element ref="ns5:DateAdded" minOccurs="0"/>
                <xsd:element ref="ns5:MediaServiceDateTaken" minOccurs="0"/>
                <xsd:element ref="ns5:MediaServiceObjectDetectorVersions" minOccurs="0"/>
                <xsd:element ref="ns5:MediaLengthInSeconds" minOccurs="0"/>
                <xsd:element ref="ns5:lcf76f155ced4ddcb4097134ff3c332f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20e7d-56ac-42ba-8299-7941f60600bb" elementFormDefault="qualified">
    <xsd:import namespace="http://schemas.microsoft.com/office/2006/documentManagement/types"/>
    <xsd:import namespace="http://schemas.microsoft.com/office/infopath/2007/PartnerControls"/>
    <xsd:element name="LocationsTaxHTField" ma:index="8" nillable="true" ma:displayName="LocationsTaxHTField" ma:hidden="true" ma:internalName="LocationsTaxHT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e03271-6fb8-45b2-ae59-50af8aaa14e4" elementFormDefault="qualified">
    <xsd:import namespace="http://schemas.microsoft.com/office/2006/documentManagement/types"/>
    <xsd:import namespace="http://schemas.microsoft.com/office/infopath/2007/PartnerControls"/>
    <xsd:element name="DocumentTypeTaxHTField" ma:index="9" nillable="true" ma:displayName="DocumentTypeTaxHTField" ma:hidden="true" ma:internalName="DocumentTypeTaxHTField">
      <xsd:simpleType>
        <xsd:restriction base="dms:Note"/>
      </xsd:simpleType>
    </xsd:element>
    <xsd:element name="DepartmentsTaxHTField" ma:index="10" nillable="true" ma:displayName="DepartmentsTaxHTField" ma:hidden="true" ma:internalName="DepartmentsTaxHTField">
      <xsd:simpleType>
        <xsd:restriction base="dms:Note"/>
      </xsd:simpleType>
    </xsd:element>
    <xsd:element name="KeywordsTagsTaxHTField" ma:index="11" nillable="true" ma:displayName="KeywordsTagsTaxHTField" ma:hidden="true" ma:internalName="KeywordsTagsTaxHT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e03271-6fb8-45b2-ae59-50af8aaa14e4" elementFormDefault="qualified">
    <xsd:import namespace="http://schemas.microsoft.com/office/2006/documentManagement/types"/>
    <xsd:import namespace="http://schemas.microsoft.com/office/infopath/2007/PartnerControls"/>
    <xsd:element name="b73a531bf2874837a19042fda8b245b9" ma:index="13" nillable="true" ma:taxonomy="true" ma:internalName="b73a531bf2874837a19042fda8b245b9" ma:taxonomyFieldName="Departments" ma:displayName="Departments" ma:default="1;#Sales Enablement|099fccae-1692-40e9-8036-5213631bd5ca" ma:fieldId="{b73a531b-f287-4837-a190-42fda8b245b9}" ma:taxonomyMulti="true" ma:sspId="5d90c336-9ade-42fd-945e-9133c11a10aa" ma:termSetId="7de4cc5f-e887-4f58-961c-84d30d95a9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e8581941-fb9b-4ff3-8d93-aa038999e577}" ma:internalName="TaxCatchAll" ma:showField="CatchAllData" ma:web="47e03271-6fb8-45b2-ae59-50af8aaa14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9be4fc6f559450098a544dcf2e206c7" ma:index="16" nillable="true" ma:taxonomy="true" ma:internalName="c9be4fc6f559450098a544dcf2e206c7" ma:taxonomyFieldName="DocumentType" ma:displayName="Document Type" ma:default="" ma:fieldId="{c9be4fc6-f559-4500-98a5-44dcf2e206c7}" ma:taxonomyMulti="true" ma:sspId="5d90c336-9ade-42fd-945e-9133c11a10aa" ma:termSetId="286ebe61-194d-4783-ab71-3d55852e3f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640f9c8b4b14857bdc671f534fc7d57" ma:index="18" nillable="true" ma:taxonomy="true" ma:internalName="p640f9c8b4b14857bdc671f534fc7d57" ma:taxonomyFieldName="Locations" ma:displayName="Locations" ma:default="" ma:fieldId="{9640f9c8-b4b1-4857-bdc6-71f534fc7d57}" ma:taxonomyMulti="true" ma:sspId="5d90c336-9ade-42fd-945e-9133c11a10aa" ma:termSetId="520fcd1e-a37f-4b37-b166-9a39e00fa8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5236701626640c1ab96021ee8d14cff" ma:index="20" nillable="true" ma:taxonomy="true" ma:internalName="g5236701626640c1ab96021ee8d14cff" ma:taxonomyFieldName="KeywordsTags" ma:displayName="Keywords / Tags" ma:default="" ma:fieldId="{05236701-6266-40c1-ab96-021ee8d14cff}" ma:taxonomyMulti="true" ma:sspId="5d90c336-9ade-42fd-945e-9133c11a10aa" ma:termSetId="c9574fbc-165d-476a-96c1-c789a2ded63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wner" ma:index="21" nillable="true" ma:displayName="Owner" ma:format="Dropdown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858e6-7ed6-4c8d-b9d2-ac57ac6542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Added" ma:index="28" nillable="true" ma:displayName="Date Added" ma:format="DateOnly" ma:internalName="DateAdded">
      <xsd:simpleType>
        <xsd:restriction base="dms:DateTime"/>
      </xsd:simpleType>
    </xsd:element>
    <xsd:element name="MediaServiceDateTaken" ma:index="2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5d90c336-9ade-42fd-945e-9133c11a10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3051B2-10D4-4C65-9A5F-E2A5B8CCA99B}">
  <ds:schemaRefs>
    <ds:schemaRef ds:uri="http://schemas.microsoft.com/office/2006/metadata/properties"/>
    <ds:schemaRef ds:uri="http://purl.org/dc/elements/1.1/"/>
    <ds:schemaRef ds:uri="http://purl.org/dc/terms/"/>
    <ds:schemaRef ds:uri="47e03271-6fb8-45b2-ae59-50af8aaa14e4"/>
    <ds:schemaRef ds:uri="http://purl.org/dc/dcmitype/"/>
    <ds:schemaRef ds:uri="http://schemas.microsoft.com/office/2006/documentManagement/types"/>
    <ds:schemaRef ds:uri="a0520e7d-56ac-42ba-8299-7941f60600bb"/>
    <ds:schemaRef ds:uri="http://schemas.microsoft.com/office/infopath/2007/PartnerControls"/>
    <ds:schemaRef ds:uri="http://schemas.openxmlformats.org/package/2006/metadata/core-properties"/>
    <ds:schemaRef ds:uri="d11858e6-7ed6-4c8d-b9d2-ac57ac65421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BEA3B18-31E7-4FB4-BF13-6299998EA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20e7d-56ac-42ba-8299-7941f60600bb"/>
    <ds:schemaRef ds:uri="47e03271-6fb8-45b2-ae59-50af8aaa14e4"/>
    <ds:schemaRef ds:uri="d11858e6-7ed6-4c8d-b9d2-ac57ac6542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D9040C-7A82-4A7C-93E6-BB0ADD39F3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7881</TotalTime>
  <Words>353</Words>
  <Application>Microsoft Macintosh PowerPoint</Application>
  <PresentationFormat>On-screen Show (16:9)</PresentationFormat>
  <Paragraphs>85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Georgia</vt:lpstr>
      <vt:lpstr>Gill Sans</vt:lpstr>
      <vt:lpstr>Gill Sans MT</vt:lpstr>
      <vt:lpstr>Contents Slides</vt:lpstr>
      <vt:lpstr>Tokenisation –  path to the future investment model</vt:lpstr>
      <vt:lpstr>Calastone Digital investment platform</vt:lpstr>
      <vt:lpstr>Digital future</vt:lpstr>
      <vt:lpstr>Digital future</vt:lpstr>
      <vt:lpstr>Innovation in action</vt:lpstr>
      <vt:lpstr>PowerPoint Presentation</vt:lpstr>
      <vt:lpstr>The why</vt:lpstr>
      <vt:lpstr>Emerging new digital distribution venues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Garvie</dc:creator>
  <cp:lastModifiedBy>Andrew Tomlinson</cp:lastModifiedBy>
  <cp:revision>93</cp:revision>
  <dcterms:created xsi:type="dcterms:W3CDTF">2017-07-31T10:08:42Z</dcterms:created>
  <dcterms:modified xsi:type="dcterms:W3CDTF">2024-06-20T11:27:11Z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0x010100B3DA25ED77DCD74F8FE37E967A474CDB</vt:lpwstr>
  </property>
  <property fmtid="{D5CDD505-2E9C-101B-9397-08002B2CF9AE}" pid="3" name="Order">
    <vt:r8>5900</vt:r8>
  </property>
  <property fmtid="{D5CDD505-2E9C-101B-9397-08002B2CF9AE}" pid="4" name="Locations">
    <vt:lpwstr/>
  </property>
  <property fmtid="{D5CDD505-2E9C-101B-9397-08002B2CF9AE}" pid="5" name="DocumentType">
    <vt:lpwstr>3;#Template|f575197e-2dfa-4de0-9a12-5a50a72d6883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KeywordsTags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Departments">
    <vt:lpwstr>2;#Marketing|dc56bd1d-10ba-4527-a0c5-72b535c7a65a</vt:lpwstr>
  </property>
  <property fmtid="{D5CDD505-2E9C-101B-9397-08002B2CF9AE}" pid="12" name="MediaServiceImageTags">
    <vt:lpwstr/>
  </property>
  <property fmtid="{D5CDD505-2E9C-101B-9397-08002B2CF9AE}" pid="13" name="_dlc_policyId">
    <vt:lpwstr>/sites/Clients/Shared Documents</vt:lpwstr>
  </property>
  <property fmtid="{D5CDD505-2E9C-101B-9397-08002B2CF9AE}" pid="14" name="ItemRetentionFormula">
    <vt:lpwstr>&lt;formula id="Microsoft.Office.RecordsManagement.PolicyFeatures.Expiration.Formula.BuiltIn"&gt;&lt;number&gt;1&lt;/number&gt;&lt;property&gt;_DCDateCreated&lt;/property&gt;&lt;propertyId&gt;00000000-0000-0000-0000-000000000000&lt;/propertyId&gt;&lt;period&gt;days&lt;/period&gt;&lt;/formula&gt;</vt:lpwstr>
  </property>
</Properties>
</file>