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4"/>
  </p:notesMasterIdLst>
  <p:handoutMasterIdLst>
    <p:handoutMasterId r:id="rId15"/>
  </p:handoutMasterIdLst>
  <p:sldIdLst>
    <p:sldId id="327" r:id="rId5"/>
    <p:sldId id="1422" r:id="rId6"/>
    <p:sldId id="1430" r:id="rId7"/>
    <p:sldId id="1431" r:id="rId8"/>
    <p:sldId id="1434" r:id="rId9"/>
    <p:sldId id="1427" r:id="rId10"/>
    <p:sldId id="1435" r:id="rId11"/>
    <p:sldId id="1429" r:id="rId12"/>
    <p:sldId id="142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11AD1C-9645-446E-8411-33D72CC681CE}" name="Marc Knowles" initials="MK" userId="S::Marck@calastone.com::9b0debde-74ef-4123-97ea-dea409ac7d8b" providerId="AD"/>
  <p188:author id="{F2660A2C-5692-FF1F-DA6D-5BA5932E644C}" name="Jordan Bradley" initials="JB" userId="S::jbradley@eyefulpresentations.com::c4c82973-884d-4f30-a5c6-4cac73d7acd4" providerId="AD"/>
  <p188:author id="{781DBC4D-3154-7BDE-C7A4-F44D409C411B}" name="Ethan Garvie" initials="EG" userId="S::EGarvie@eyefulpresentations.com::590e14de-701f-4dfa-940d-b69bcfa25f7b" providerId="AD"/>
  <p188:author id="{329C0862-DFA6-B4B8-0178-8F10CCDCE742}" name="Gene Peterson" initials="GP" userId="S::Genep@calastone.com::7716cf56-5b36-4ea9-91d9-8b321f19024e" providerId="AD"/>
  <p188:author id="{95C78763-DBA0-B0DB-7AC7-98052A9F6193}" name="Marc Knowles" initials="MK" userId="S::marck@calastone.com::9b0debde-74ef-4123-97ea-dea409ac7d8b" providerId="AD"/>
  <p188:author id="{4AF24882-04F4-234A-056A-1E66011D9204}" name="Divesh Pancholi" initials="DP" userId="S::DPancholi@eyefulpresentations.com::d3600de3-6580-46c6-893c-282d78b36e77" providerId="AD"/>
  <p188:author id="{CFF92AA1-4A6D-28BF-4F42-D55996AB53A0}" name="Chetan Chavda" initials="CC" userId="S::CChavda@eyefulpresentations.com::b4a0560e-7f95-4f3f-81c9-44104206b5f9" providerId="AD"/>
  <p188:author id="{E76DAAA3-2FDF-C0B9-E3DF-5B0581C474B9}" name="Lloyd Carter" initials="LC" userId="S::LCarter@eyefulpresentations.com::28cd264e-ae64-4f4b-96a7-334b6900bb48" providerId="AD"/>
  <p188:author id="{07A757C6-D8CA-388E-5460-E3E71551DD06}" name="Dwayne Williams" initials="DW" userId="S::dwilliams@eyefulpresentations.com::b9cfdaa1-09e4-46a7-8b7c-40f1dec692f4" providerId="AD"/>
  <p188:author id="{1EA2E4DC-E3CA-3296-E34C-0BEC436EEFC0}" name="Jordan Bradley" initials="JB" userId="S::JBradley@eyefulpresentations.com::c4c82973-884d-4f30-a5c6-4cac73d7ac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59A"/>
    <a:srgbClr val="F2F2F2"/>
    <a:srgbClr val="FF33CC"/>
    <a:srgbClr val="EDEDED"/>
    <a:srgbClr val="FFFFFF"/>
    <a:srgbClr val="BFBFBF"/>
    <a:srgbClr val="467A4A"/>
    <a:srgbClr val="14BE89"/>
    <a:srgbClr val="2BE9AF"/>
    <a:srgbClr val="58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08" autoAdjust="0"/>
  </p:normalViewPr>
  <p:slideViewPr>
    <p:cSldViewPr snapToGrid="0">
      <p:cViewPr varScale="1">
        <p:scale>
          <a:sx n="98" d="100"/>
          <a:sy n="98" d="100"/>
        </p:scale>
        <p:origin x="200" y="39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5540-5E71-3D47-95D5-A84DA9241A96}" type="datetimeFigureOut">
              <a:rPr lang="en-US" smtClean="0"/>
              <a:t>6/20/24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C2D57-ED81-814C-9A7C-9283A5EDE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0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57C6-ACF7-6840-BE16-7CBE0DA57171}" type="datetimeFigureOut">
              <a:rPr lang="en-US" smtClean="0"/>
              <a:t>6/20/24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93DB-EF96-CD4F-987F-237EBBD4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51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093DB-EF96-CD4F-987F-237EBBD4A3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8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highlight>
                  <a:srgbClr val="FFFF00"/>
                </a:highlight>
              </a:rPr>
              <a:t>Insert ‘future distribution’ over a globe image</a:t>
            </a:r>
          </a:p>
          <a:p>
            <a:r>
              <a:rPr lang="en-GB" sz="1200" dirty="0">
                <a:highlight>
                  <a:srgbClr val="FFFF00"/>
                </a:highlight>
              </a:rPr>
              <a:t>Reuse from d1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093DB-EF96-CD4F-987F-237EBBD4A3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093DB-EF96-CD4F-987F-237EBBD4A3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9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’Collateralisation’  create image similar to this (see image – a manufacturing image and cash/assets)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093DB-EF96-CD4F-987F-237EBBD4A3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1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dirty="0"/>
              <a:t>Reuse slide 7 from deck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093DB-EF96-CD4F-987F-237EBBD4A3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4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dirty="0"/>
              <a:t>We want to show how our network is extending to include the new digital distribution venues.</a:t>
            </a:r>
            <a:br>
              <a:rPr lang="en-GB" sz="1200" cap="none" dirty="0"/>
            </a:br>
            <a:r>
              <a:rPr lang="en-GB" sz="1200" cap="none" dirty="0"/>
              <a:t> As a thought – can we adapt and improve the following slide which I lifted from an old deck. – The corporates/</a:t>
            </a:r>
            <a:r>
              <a:rPr lang="en-GB" sz="1200" cap="none" dirty="0" err="1"/>
              <a:t>moneymarkets</a:t>
            </a:r>
            <a:r>
              <a:rPr lang="en-GB" sz="1200" cap="none" dirty="0"/>
              <a:t> and treasury management can be removed) – the others set out as you think looks best... – Then on click can we drop in the new digital venues  and </a:t>
            </a:r>
            <a:r>
              <a:rPr lang="en-GB" sz="1200" cap="none" dirty="0" err="1"/>
              <a:t>dlts</a:t>
            </a:r>
            <a:r>
              <a:rPr lang="en-GB" sz="1200" cap="none" dirty="0"/>
              <a:t> (from deck 1 – logos as below – to show how the network is evolving and extending.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093DB-EF96-CD4F-987F-237EBBD4A3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-bg-with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3645" y="2990823"/>
            <a:ext cx="2873375" cy="345018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400" spc="40" baseline="0">
                <a:solidFill>
                  <a:srgbClr val="FFFFFF"/>
                </a:solidFill>
                <a:latin typeface="+mn-lt"/>
                <a:cs typeface="Gill Sans"/>
              </a:defRPr>
            </a:lvl1pPr>
            <a:lvl2pPr marL="457200" indent="0"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5/August/2019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49201" y="1860634"/>
            <a:ext cx="3774317" cy="831292"/>
          </a:xfrm>
        </p:spPr>
        <p:txBody>
          <a:bodyPr/>
          <a:lstStyle>
            <a:lvl1pPr marL="14400" algn="l" defTabSz="457200" rtl="0" eaLnBrk="1" latinLnBrk="0" hangingPunct="1">
              <a:lnSpc>
                <a:spcPts val="3020"/>
              </a:lnSpc>
              <a:spcBef>
                <a:spcPts val="3500"/>
              </a:spcBef>
              <a:buNone/>
              <a:defRPr lang="en-GB" sz="2600" b="0" kern="1200" cap="all" spc="0" baseline="0" dirty="0">
                <a:solidFill>
                  <a:srgbClr val="FFFFFF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GB"/>
              <a:t>Click here to enter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2674670"/>
            <a:ext cx="2771775" cy="330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2400" b="0" i="0" baseline="0">
                <a:solidFill>
                  <a:schemeClr val="bg1"/>
                </a:solidFill>
                <a:latin typeface="+mn-lt"/>
                <a:cs typeface="Gill Sans Ligh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GB"/>
              <a:t>subhead to go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117600" y="679450"/>
            <a:ext cx="3381375" cy="3783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Drag picture here or insert and then send it to the back to show through shape</a:t>
            </a:r>
          </a:p>
        </p:txBody>
      </p:sp>
    </p:spTree>
    <p:extLst>
      <p:ext uri="{BB962C8B-B14F-4D97-AF65-F5344CB8AC3E}">
        <p14:creationId xmlns:p14="http://schemas.microsoft.com/office/powerpoint/2010/main" val="3105542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47626" y="916950"/>
            <a:ext cx="3013655" cy="898538"/>
          </a:xfrm>
          <a:prstGeom prst="rect">
            <a:avLst/>
          </a:prstGeom>
        </p:spPr>
        <p:txBody>
          <a:bodyPr vert="horz"/>
          <a:lstStyle>
            <a:lvl1pPr>
              <a:defRPr sz="2600" b="0" cap="all" baseline="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DIVIDER SLIDE TITLE TO GO HERE</a:t>
            </a:r>
          </a:p>
        </p:txBody>
      </p:sp>
      <p:pic>
        <p:nvPicPr>
          <p:cNvPr id="3" name="Picture 2" descr="logo-on-white-botto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75"/>
            <a:ext cx="9144000" cy="428625"/>
          </a:xfrm>
          <a:prstGeom prst="rect">
            <a:avLst/>
          </a:prstGeom>
        </p:spPr>
      </p:pic>
      <p:pic>
        <p:nvPicPr>
          <p:cNvPr id="2" name="Picture 1" descr="divider-diamonds.png">
            <a:extLst>
              <a:ext uri="{FF2B5EF4-FFF2-40B4-BE49-F238E27FC236}">
                <a16:creationId xmlns:a16="http://schemas.microsoft.com/office/drawing/2014/main" id="{04FD6D75-6DDA-E70C-F641-09001B41AD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bg-with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53645" y="2990823"/>
            <a:ext cx="2873375" cy="345018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400" spc="40" baseline="0">
                <a:solidFill>
                  <a:schemeClr val="tx1"/>
                </a:solidFill>
                <a:latin typeface="+mn-lt"/>
                <a:cs typeface="Gill Sans"/>
              </a:defRPr>
            </a:lvl1pPr>
            <a:lvl2pPr marL="457200" indent="0"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 typeface="Arial"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5/August/2019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49201" y="1860634"/>
            <a:ext cx="3774317" cy="831292"/>
          </a:xfrm>
        </p:spPr>
        <p:txBody>
          <a:bodyPr/>
          <a:lstStyle>
            <a:lvl1pPr>
              <a:lnSpc>
                <a:spcPts val="3020"/>
              </a:lnSpc>
              <a:defRPr sz="2600" b="0" cap="all" spc="0" baseline="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Click here to enter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2674670"/>
            <a:ext cx="2771775" cy="330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2400" b="0" i="0" baseline="0">
                <a:solidFill>
                  <a:schemeClr val="tx1"/>
                </a:solidFill>
                <a:latin typeface="+mn-lt"/>
                <a:cs typeface="Gill Sans Ligh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GB"/>
              <a:t>subhead to go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117600" y="679450"/>
            <a:ext cx="3381375" cy="3783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Drag picture here or insert and then send it to the back to show through shape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4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6557" y="179372"/>
            <a:ext cx="8775370" cy="454170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82" y="375236"/>
            <a:ext cx="4297394" cy="526639"/>
          </a:xfrm>
        </p:spPr>
        <p:txBody>
          <a:bodyPr/>
          <a:lstStyle>
            <a:lvl1pPr>
              <a:defRPr sz="2600" b="0" cap="all" spc="0" baseline="0">
                <a:solidFill>
                  <a:srgbClr val="FFFFFF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04827" y="1439890"/>
            <a:ext cx="455670" cy="14951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baseline="0">
                <a:solidFill>
                  <a:srgbClr val="FFFFFF"/>
                </a:solidFill>
                <a:latin typeface="+mn-lt"/>
                <a:cs typeface="Gill Sans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01</a:t>
            </a:r>
          </a:p>
          <a:p>
            <a:pPr lvl="0"/>
            <a:r>
              <a:rPr lang="en-GB"/>
              <a:t>02</a:t>
            </a:r>
          </a:p>
          <a:p>
            <a:pPr lvl="0"/>
            <a:r>
              <a:rPr lang="en-GB"/>
              <a:t>03</a:t>
            </a:r>
          </a:p>
          <a:p>
            <a:pPr lvl="0"/>
            <a:r>
              <a:rPr lang="en-GB"/>
              <a:t>04</a:t>
            </a:r>
          </a:p>
          <a:p>
            <a:pPr lvl="0"/>
            <a:r>
              <a:rPr lang="en-GB"/>
              <a:t>05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31638" y="1441248"/>
            <a:ext cx="3325574" cy="14951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20000"/>
              </a:lnSpc>
              <a:buNone/>
              <a:defRPr sz="1400" b="0" i="0" baseline="0">
                <a:solidFill>
                  <a:srgbClr val="FFFFFF"/>
                </a:solidFill>
                <a:latin typeface="+mn-lt"/>
                <a:cs typeface="Gill Sans Light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add text</a:t>
            </a:r>
          </a:p>
          <a:p>
            <a:pPr lvl="0"/>
            <a:r>
              <a:rPr lang="en-GB"/>
              <a:t>Click to add text</a:t>
            </a:r>
          </a:p>
          <a:p>
            <a:pPr lvl="0"/>
            <a:r>
              <a:rPr lang="en-GB"/>
              <a:t>Click to add text</a:t>
            </a:r>
          </a:p>
          <a:p>
            <a:pPr lvl="0"/>
            <a:r>
              <a:rPr lang="en-GB"/>
              <a:t>Click to add text</a:t>
            </a:r>
          </a:p>
          <a:p>
            <a:pPr lvl="0"/>
            <a:r>
              <a:rPr lang="en-GB"/>
              <a:t>Click to add text</a:t>
            </a:r>
          </a:p>
        </p:txBody>
      </p:sp>
      <p:pic>
        <p:nvPicPr>
          <p:cNvPr id="12" name="Picture 11" descr="logo-on-white-botto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0774"/>
            <a:ext cx="9144000" cy="428625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91218" y="4752913"/>
            <a:ext cx="1389052" cy="27463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0944" y="4751289"/>
            <a:ext cx="3315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000000"/>
                </a:solidFill>
                <a:latin typeface="Gill Sans MT"/>
                <a:cs typeface="Gill Sans MT"/>
              </a:defRPr>
            </a:lvl1pPr>
          </a:lstStyle>
          <a:p>
            <a:fld id="{D27F83B9-7739-424E-B078-70813D3668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30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86557" y="179372"/>
            <a:ext cx="8775370" cy="4541706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-on-white-botto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75"/>
            <a:ext cx="9144000" cy="42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81" y="366165"/>
            <a:ext cx="8134343" cy="526639"/>
          </a:xfrm>
        </p:spPr>
        <p:txBody>
          <a:bodyPr/>
          <a:lstStyle>
            <a:lvl1pPr>
              <a:defRPr sz="2600" b="0" cap="all" spc="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1218" y="4752913"/>
            <a:ext cx="138905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124" y="4752913"/>
            <a:ext cx="449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262B5190-02CB-DF46-B684-EAFB7FAEA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6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86557" y="179372"/>
            <a:ext cx="8775370" cy="4541706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82" y="366165"/>
            <a:ext cx="5743568" cy="526639"/>
          </a:xfrm>
        </p:spPr>
        <p:txBody>
          <a:bodyPr/>
          <a:lstStyle>
            <a:lvl1pPr>
              <a:defRPr sz="2600" b="0" cap="all" spc="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3" name="Picture 2" descr="bg-contents.png">
            <a:extLst>
              <a:ext uri="{FF2B5EF4-FFF2-40B4-BE49-F238E27FC236}">
                <a16:creationId xmlns:a16="http://schemas.microsoft.com/office/drawing/2014/main" id="{C375564E-55BD-5893-17B4-F1B048412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-on-white-botto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75"/>
            <a:ext cx="9144000" cy="428625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1218" y="4752913"/>
            <a:ext cx="138905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124" y="4752913"/>
            <a:ext cx="449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262B5190-02CB-DF46-B684-EAFB7FAEA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57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86557" y="179372"/>
            <a:ext cx="8775370" cy="4541706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bg-quote.png">
            <a:extLst>
              <a:ext uri="{FF2B5EF4-FFF2-40B4-BE49-F238E27FC236}">
                <a16:creationId xmlns:a16="http://schemas.microsoft.com/office/drawing/2014/main" id="{D2B8931E-F756-531A-D03E-6F85DF570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0" y="0"/>
            <a:ext cx="42862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82" y="366165"/>
            <a:ext cx="6696068" cy="526639"/>
          </a:xfrm>
        </p:spPr>
        <p:txBody>
          <a:bodyPr/>
          <a:lstStyle>
            <a:lvl1pPr>
              <a:defRPr sz="2600" b="0" cap="all" spc="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6" name="Picture 5" descr="logo-on-white-botto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75"/>
            <a:ext cx="9144000" cy="428625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1218" y="4752913"/>
            <a:ext cx="138905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124" y="4752913"/>
            <a:ext cx="449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262B5190-02CB-DF46-B684-EAFB7FAEA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86557" y="179372"/>
            <a:ext cx="8775370" cy="4541706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bg-2-column-text.png">
            <a:extLst>
              <a:ext uri="{FF2B5EF4-FFF2-40B4-BE49-F238E27FC236}">
                <a16:creationId xmlns:a16="http://schemas.microsoft.com/office/drawing/2014/main" id="{DF6CD75A-2B6A-A263-8EA9-124CFE85FA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939" y="0"/>
            <a:ext cx="194606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82" y="366165"/>
            <a:ext cx="6829418" cy="526639"/>
          </a:xfrm>
        </p:spPr>
        <p:txBody>
          <a:bodyPr/>
          <a:lstStyle>
            <a:lvl1pPr>
              <a:defRPr sz="2600" b="0" cap="all" spc="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6" name="Picture 5" descr="logo-on-white-botto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75"/>
            <a:ext cx="9144000" cy="428625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1218" y="4752913"/>
            <a:ext cx="138905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124" y="4752913"/>
            <a:ext cx="449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262B5190-02CB-DF46-B684-EAFB7FAEA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35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86557" y="179372"/>
            <a:ext cx="8775370" cy="4541706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bg-bullets.png">
            <a:extLst>
              <a:ext uri="{FF2B5EF4-FFF2-40B4-BE49-F238E27FC236}">
                <a16:creationId xmlns:a16="http://schemas.microsoft.com/office/drawing/2014/main" id="{1AB8F81E-72FF-FF33-0A2C-55C16C3C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681" y="366165"/>
            <a:ext cx="8134343" cy="526639"/>
          </a:xfrm>
        </p:spPr>
        <p:txBody>
          <a:bodyPr/>
          <a:lstStyle>
            <a:lvl1pPr>
              <a:defRPr sz="2600" b="0" cap="all" spc="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6" name="Picture 5" descr="logo-on-white-botto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75"/>
            <a:ext cx="9144000" cy="428625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1218" y="4752913"/>
            <a:ext cx="138905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124" y="4752913"/>
            <a:ext cx="449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262B5190-02CB-DF46-B684-EAFB7FAEA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06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47626" y="916947"/>
            <a:ext cx="3076262" cy="871709"/>
          </a:xfrm>
          <a:prstGeom prst="rect">
            <a:avLst/>
          </a:prstGeom>
        </p:spPr>
        <p:txBody>
          <a:bodyPr vert="horz"/>
          <a:lstStyle>
            <a:lvl1pPr>
              <a:defRPr sz="2600" b="0" i="0" cap="all" baseline="0">
                <a:solidFill>
                  <a:schemeClr val="bg1"/>
                </a:solidFill>
                <a:latin typeface="+mn-lt"/>
                <a:cs typeface="Gill Sans"/>
              </a:defRPr>
            </a:lvl1pPr>
          </a:lstStyle>
          <a:p>
            <a:r>
              <a:rPr lang="en-GB"/>
              <a:t>DIVIDER SLIDE TITLE TO GO HERE</a:t>
            </a:r>
          </a:p>
        </p:txBody>
      </p:sp>
      <p:pic>
        <p:nvPicPr>
          <p:cNvPr id="2" name="Picture 1" descr="divider-diamonds.png">
            <a:extLst>
              <a:ext uri="{FF2B5EF4-FFF2-40B4-BE49-F238E27FC236}">
                <a16:creationId xmlns:a16="http://schemas.microsoft.com/office/drawing/2014/main" id="{7FF1F1A6-16E0-07CA-7042-AB37C9F63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383" y="330009"/>
            <a:ext cx="8133641" cy="604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1218" y="4752913"/>
            <a:ext cx="138905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124" y="4752913"/>
            <a:ext cx="4495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262B5190-02CB-DF46-B684-EAFB7FAEA5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39" r:id="rId3"/>
    <p:sldLayoutId id="2147483768" r:id="rId4"/>
    <p:sldLayoutId id="2147483771" r:id="rId5"/>
    <p:sldLayoutId id="2147483772" r:id="rId6"/>
    <p:sldLayoutId id="2147483773" r:id="rId7"/>
    <p:sldLayoutId id="2147483774" r:id="rId8"/>
    <p:sldLayoutId id="2147483770" r:id="rId9"/>
    <p:sldLayoutId id="2147483766" r:id="rId10"/>
  </p:sldLayoutIdLst>
  <p:hf hdr="0" dt="0"/>
  <p:txStyles>
    <p:titleStyle>
      <a:lvl1pPr marL="14400" algn="l" defTabSz="457200" rtl="0" eaLnBrk="1" latinLnBrk="0" hangingPunct="1">
        <a:lnSpc>
          <a:spcPct val="85000"/>
        </a:lnSpc>
        <a:spcBef>
          <a:spcPts val="3500"/>
        </a:spcBef>
        <a:buNone/>
        <a:defRPr sz="2600" b="0" i="0" kern="1200" cap="all" spc="0" baseline="0">
          <a:solidFill>
            <a:srgbClr val="000000"/>
          </a:solidFill>
          <a:latin typeface="+mn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54" userDrawn="1">
          <p15:clr>
            <a:srgbClr val="F26B43"/>
          </p15:clr>
        </p15:guide>
        <p15:guide id="4" pos="5406" userDrawn="1">
          <p15:clr>
            <a:srgbClr val="F26B43"/>
          </p15:clr>
        </p15:guide>
        <p15:guide id="5" orient="horz" pos="7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38.emf"/><Relationship Id="rId26" Type="http://schemas.openxmlformats.org/officeDocument/2006/relationships/image" Target="../media/image46.tiff"/><Relationship Id="rId3" Type="http://schemas.openxmlformats.org/officeDocument/2006/relationships/image" Target="../media/image15.jpg"/><Relationship Id="rId21" Type="http://schemas.openxmlformats.org/officeDocument/2006/relationships/image" Target="../media/image41.wmf"/><Relationship Id="rId34" Type="http://schemas.openxmlformats.org/officeDocument/2006/relationships/image" Target="../media/image47.jpeg"/><Relationship Id="rId7" Type="http://schemas.openxmlformats.org/officeDocument/2006/relationships/image" Target="../media/image33.emf"/><Relationship Id="rId12" Type="http://schemas.openxmlformats.org/officeDocument/2006/relationships/image" Target="../media/image17.png"/><Relationship Id="rId17" Type="http://schemas.openxmlformats.org/officeDocument/2006/relationships/image" Target="../media/image37.emf"/><Relationship Id="rId25" Type="http://schemas.openxmlformats.org/officeDocument/2006/relationships/image" Target="../media/image45.emf"/><Relationship Id="rId3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40.jpeg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16.png"/><Relationship Id="rId24" Type="http://schemas.openxmlformats.org/officeDocument/2006/relationships/image" Target="../media/image44.emf"/><Relationship Id="rId32" Type="http://schemas.openxmlformats.org/officeDocument/2006/relationships/image" Target="../media/image28.jpeg"/><Relationship Id="rId5" Type="http://schemas.openxmlformats.org/officeDocument/2006/relationships/image" Target="../media/image31.emf"/><Relationship Id="rId15" Type="http://schemas.openxmlformats.org/officeDocument/2006/relationships/image" Target="../media/image20.jpeg"/><Relationship Id="rId23" Type="http://schemas.openxmlformats.org/officeDocument/2006/relationships/image" Target="../media/image43.emf"/><Relationship Id="rId28" Type="http://schemas.openxmlformats.org/officeDocument/2006/relationships/image" Target="../media/image23.png"/><Relationship Id="rId10" Type="http://schemas.openxmlformats.org/officeDocument/2006/relationships/image" Target="../media/image36.emf"/><Relationship Id="rId19" Type="http://schemas.openxmlformats.org/officeDocument/2006/relationships/image" Target="../media/image39.emf"/><Relationship Id="rId31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Relationship Id="rId14" Type="http://schemas.openxmlformats.org/officeDocument/2006/relationships/image" Target="../media/image19.png"/><Relationship Id="rId22" Type="http://schemas.openxmlformats.org/officeDocument/2006/relationships/image" Target="../media/image42.emf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lack-diamond-photo.png">
            <a:extLst>
              <a:ext uri="{FF2B5EF4-FFF2-40B4-BE49-F238E27FC236}">
                <a16:creationId xmlns:a16="http://schemas.microsoft.com/office/drawing/2014/main" id="{A4D1D7F4-3246-4302-8F3E-42B3B099B84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75" y="607219"/>
            <a:ext cx="3514725" cy="392906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3.0 – Accessing the emerging digital distribution venues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36920-13D1-4FDB-A3C2-7777E4AED498}"/>
              </a:ext>
            </a:extLst>
          </p:cNvPr>
          <p:cNvSpPr/>
          <p:nvPr/>
        </p:nvSpPr>
        <p:spPr>
          <a:xfrm>
            <a:off x="620482" y="1240403"/>
            <a:ext cx="397285" cy="2814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F44BDDA-281D-2A81-9045-69FF15FAA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0919" y="3300165"/>
            <a:ext cx="2873375" cy="345018"/>
          </a:xfrm>
        </p:spPr>
        <p:txBody>
          <a:bodyPr vert="horz" lIns="91440" tIns="45720" rIns="91440" bIns="45720" anchor="t"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Simon Keefe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Head of Market Solutions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1497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9F8AA-30CA-69D0-7047-423CAF23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3FCC-0415-E5E7-8391-62AB62A75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2B5190-02CB-DF46-B684-EAFB7FAEA5F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7D88E-7DC8-FCE4-D182-F9B1BB0C1AF4}"/>
              </a:ext>
            </a:extLst>
          </p:cNvPr>
          <p:cNvSpPr txBox="1">
            <a:spLocks/>
          </p:cNvSpPr>
          <p:nvPr/>
        </p:nvSpPr>
        <p:spPr>
          <a:xfrm>
            <a:off x="644132" y="957358"/>
            <a:ext cx="6829418" cy="1451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400" algn="l" defTabSz="457200" rtl="0" eaLnBrk="1" latinLnBrk="0" hangingPunct="1">
              <a:lnSpc>
                <a:spcPct val="85000"/>
              </a:lnSpc>
              <a:spcBef>
                <a:spcPts val="3500"/>
              </a:spcBef>
              <a:buNone/>
              <a:defRPr sz="2600" b="0" i="0" kern="1200" cap="all" spc="0" baseline="0">
                <a:solidFill>
                  <a:schemeClr val="tx1"/>
                </a:solidFill>
                <a:latin typeface="+mn-lt"/>
                <a:ea typeface="+mj-ea"/>
                <a:cs typeface="Gill Sans"/>
              </a:defRPr>
            </a:lvl1pPr>
          </a:lstStyle>
          <a:p>
            <a:endParaRPr lang="en-GB" sz="1800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A676B-FF1C-25C7-0CB7-2748314386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199" y="366165"/>
            <a:ext cx="4122726" cy="41062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6311776-B67F-FAE0-7F48-D7B9D853E6AC}"/>
              </a:ext>
            </a:extLst>
          </p:cNvPr>
          <p:cNvGrpSpPr/>
          <p:nvPr/>
        </p:nvGrpSpPr>
        <p:grpSpPr>
          <a:xfrm>
            <a:off x="644132" y="2066214"/>
            <a:ext cx="7129978" cy="706136"/>
            <a:chOff x="567580" y="1376529"/>
            <a:chExt cx="7129978" cy="7061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E41C7-0930-572A-12F1-1B63991AAD5A}"/>
                </a:ext>
              </a:extLst>
            </p:cNvPr>
            <p:cNvSpPr/>
            <p:nvPr/>
          </p:nvSpPr>
          <p:spPr>
            <a:xfrm>
              <a:off x="1536806" y="1376529"/>
              <a:ext cx="5271247" cy="70613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596252D4-9D46-C072-A505-25186BE39D09}"/>
                </a:ext>
              </a:extLst>
            </p:cNvPr>
            <p:cNvSpPr txBox="1">
              <a:spLocks/>
            </p:cNvSpPr>
            <p:nvPr/>
          </p:nvSpPr>
          <p:spPr>
            <a:xfrm>
              <a:off x="567580" y="1525647"/>
              <a:ext cx="7129978" cy="4708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14400" algn="l" defTabSz="457200" rtl="0" eaLnBrk="1" latinLnBrk="0" hangingPunct="1">
                <a:lnSpc>
                  <a:spcPct val="85000"/>
                </a:lnSpc>
                <a:spcBef>
                  <a:spcPts val="3500"/>
                </a:spcBef>
                <a:buNone/>
                <a:defRPr sz="2600" b="0" i="0" kern="1200" cap="all" spc="0" baseline="0">
                  <a:solidFill>
                    <a:schemeClr val="tx1"/>
                  </a:solidFill>
                  <a:latin typeface="+mn-lt"/>
                  <a:ea typeface="+mj-ea"/>
                  <a:cs typeface="Gill Sans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digital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3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062102-25C4-158E-05CE-9485A1D4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9A5075-E734-3EF9-F43A-AB6A8A99E9AC}"/>
              </a:ext>
            </a:extLst>
          </p:cNvPr>
          <p:cNvSpPr/>
          <p:nvPr/>
        </p:nvSpPr>
        <p:spPr>
          <a:xfrm>
            <a:off x="0" y="0"/>
            <a:ext cx="9136335" cy="51435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D319-E834-C828-6CBD-6A4BF9EF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Evolving investment landscape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7D88E-7DC8-FCE4-D182-F9B1BB0C1AF4}"/>
              </a:ext>
            </a:extLst>
          </p:cNvPr>
          <p:cNvSpPr txBox="1">
            <a:spLocks/>
          </p:cNvSpPr>
          <p:nvPr/>
        </p:nvSpPr>
        <p:spPr>
          <a:xfrm>
            <a:off x="1922288" y="1633097"/>
            <a:ext cx="4533580" cy="8371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4400" algn="l" defTabSz="457200" rtl="0" eaLnBrk="1" latinLnBrk="0" hangingPunct="1">
              <a:lnSpc>
                <a:spcPct val="85000"/>
              </a:lnSpc>
              <a:spcBef>
                <a:spcPts val="3500"/>
              </a:spcBef>
              <a:buNone/>
              <a:defRPr sz="2600" b="0" i="0" kern="1200" cap="all" spc="0" baseline="0">
                <a:solidFill>
                  <a:schemeClr val="tx1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</a:rPr>
              <a:t>Generational transfer of wealth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5406E0-93D1-35CF-BC85-47F362692C73}"/>
              </a:ext>
            </a:extLst>
          </p:cNvPr>
          <p:cNvSpPr txBox="1">
            <a:spLocks/>
          </p:cNvSpPr>
          <p:nvPr/>
        </p:nvSpPr>
        <p:spPr>
          <a:xfrm>
            <a:off x="1922288" y="4478232"/>
            <a:ext cx="4533580" cy="1369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4400" algn="l" defTabSz="457200" rtl="0" eaLnBrk="1" latinLnBrk="0" hangingPunct="1">
              <a:lnSpc>
                <a:spcPct val="85000"/>
              </a:lnSpc>
              <a:spcBef>
                <a:spcPts val="3500"/>
              </a:spcBef>
              <a:buNone/>
              <a:defRPr sz="2600" b="0" i="0" kern="1200" cap="all" spc="0" baseline="0">
                <a:solidFill>
                  <a:schemeClr val="tx1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GB" sz="1050" dirty="0">
                <a:solidFill>
                  <a:schemeClr val="bg1"/>
                </a:solidFill>
              </a:rPr>
              <a:t>transfer forecast between 2024 - 2045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1806D6-45B1-79AF-F55E-00E621E8D2BB}"/>
              </a:ext>
            </a:extLst>
          </p:cNvPr>
          <p:cNvGrpSpPr/>
          <p:nvPr/>
        </p:nvGrpSpPr>
        <p:grpSpPr>
          <a:xfrm>
            <a:off x="1922288" y="2710159"/>
            <a:ext cx="4533580" cy="991240"/>
            <a:chOff x="1922288" y="2536348"/>
            <a:chExt cx="4533580" cy="9912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C95C80-5092-8535-C8B3-BCCBA55287F3}"/>
                </a:ext>
              </a:extLst>
            </p:cNvPr>
            <p:cNvSpPr/>
            <p:nvPr/>
          </p:nvSpPr>
          <p:spPr>
            <a:xfrm>
              <a:off x="1922288" y="2536348"/>
              <a:ext cx="4533580" cy="991240"/>
            </a:xfrm>
            <a:prstGeom prst="rect">
              <a:avLst/>
            </a:prstGeom>
            <a:gradFill>
              <a:gsLst>
                <a:gs pos="0">
                  <a:schemeClr val="accent1">
                    <a:alpha val="62986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DC5E875E-F559-1002-6B3A-F62E932F921C}"/>
                </a:ext>
              </a:extLst>
            </p:cNvPr>
            <p:cNvSpPr txBox="1">
              <a:spLocks/>
            </p:cNvSpPr>
            <p:nvPr/>
          </p:nvSpPr>
          <p:spPr>
            <a:xfrm>
              <a:off x="1922288" y="2744562"/>
              <a:ext cx="4533580" cy="62786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14400" algn="l" defTabSz="457200" rtl="0" eaLnBrk="1" latinLnBrk="0" hangingPunct="1">
                <a:lnSpc>
                  <a:spcPct val="85000"/>
                </a:lnSpc>
                <a:spcBef>
                  <a:spcPts val="3500"/>
                </a:spcBef>
                <a:buNone/>
                <a:defRPr sz="2600" b="0" i="0" kern="1200" cap="all" spc="0" baseline="0">
                  <a:solidFill>
                    <a:schemeClr val="tx1"/>
                  </a:solidFill>
                  <a:latin typeface="+mn-lt"/>
                  <a:ea typeface="+mj-ea"/>
                  <a:cs typeface="Gill Sans"/>
                </a:defRPr>
              </a:lvl1pPr>
            </a:lstStyle>
            <a:p>
              <a:pPr algn="ctr"/>
              <a:r>
                <a:rPr lang="en-GB" sz="4800" dirty="0">
                  <a:solidFill>
                    <a:schemeClr val="bg1"/>
                  </a:solidFill>
                </a:rPr>
                <a:t>$162 trillion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9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BBA1B3-36D6-A22A-BB21-63099EBB7108}"/>
              </a:ext>
            </a:extLst>
          </p:cNvPr>
          <p:cNvSpPr/>
          <p:nvPr/>
        </p:nvSpPr>
        <p:spPr>
          <a:xfrm>
            <a:off x="0" y="-175808"/>
            <a:ext cx="9144000" cy="5319308"/>
          </a:xfrm>
          <a:prstGeom prst="rect">
            <a:avLst/>
          </a:prstGeom>
          <a:gradFill>
            <a:gsLst>
              <a:gs pos="0">
                <a:schemeClr val="tx1">
                  <a:alpha val="70810"/>
                </a:schemeClr>
              </a:gs>
              <a:gs pos="100000">
                <a:schemeClr val="bg1">
                  <a:lumMod val="50000"/>
                  <a:alpha val="25395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E65BE-B1E8-1193-3FCA-AE84E85D4FB8}"/>
              </a:ext>
            </a:extLst>
          </p:cNvPr>
          <p:cNvSpPr/>
          <p:nvPr/>
        </p:nvSpPr>
        <p:spPr>
          <a:xfrm>
            <a:off x="1856800" y="1737360"/>
            <a:ext cx="5649619" cy="1619794"/>
          </a:xfrm>
          <a:prstGeom prst="rect">
            <a:avLst/>
          </a:prstGeom>
          <a:solidFill>
            <a:schemeClr val="tx1">
              <a:alpha val="50011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E85A1-730D-A83D-3717-C7F73B757E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rcRect t="3393" b="3393"/>
          <a:stretch/>
        </p:blipFill>
        <p:spPr>
          <a:xfrm>
            <a:off x="0" y="-175808"/>
            <a:ext cx="9144000" cy="5319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0D319-E834-C828-6CBD-6A4BF9EF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Evolving investment landscape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98A5-A807-F396-5D84-A1B35EA2F0E3}"/>
              </a:ext>
            </a:extLst>
          </p:cNvPr>
          <p:cNvSpPr txBox="1">
            <a:spLocks/>
          </p:cNvSpPr>
          <p:nvPr/>
        </p:nvSpPr>
        <p:spPr>
          <a:xfrm>
            <a:off x="1779234" y="1996208"/>
            <a:ext cx="5727185" cy="11510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4400" algn="l" defTabSz="457200" rtl="0" eaLnBrk="1" latinLnBrk="0" hangingPunct="1">
              <a:lnSpc>
                <a:spcPct val="85000"/>
              </a:lnSpc>
              <a:spcBef>
                <a:spcPts val="3500"/>
              </a:spcBef>
              <a:buNone/>
              <a:defRPr sz="2600" b="0" i="0" kern="1200" cap="all" spc="0" baseline="0">
                <a:solidFill>
                  <a:schemeClr val="tx1"/>
                </a:solidFill>
                <a:latin typeface="+mn-lt"/>
                <a:ea typeface="+mj-ea"/>
                <a:cs typeface="Gill San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</a:rPr>
              <a:t>access TO CRYPTO Investors</a:t>
            </a:r>
          </a:p>
        </p:txBody>
      </p:sp>
    </p:spTree>
    <p:extLst>
      <p:ext uri="{BB962C8B-B14F-4D97-AF65-F5344CB8AC3E}">
        <p14:creationId xmlns:p14="http://schemas.microsoft.com/office/powerpoint/2010/main" val="31373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DA7FC-C426-1E89-58BE-DB4678CE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E2CB3D7-E849-D9D5-9551-8C3D6C27245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alpha val="29814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D319-E834-C828-6CBD-6A4BF9EF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Evolving investment landscape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00A1C60-0DDE-2D1F-E60D-D565B5ECAE74}"/>
              </a:ext>
            </a:extLst>
          </p:cNvPr>
          <p:cNvSpPr/>
          <p:nvPr/>
        </p:nvSpPr>
        <p:spPr>
          <a:xfrm>
            <a:off x="3499498" y="1876415"/>
            <a:ext cx="2002606" cy="1160753"/>
          </a:xfrm>
          <a:prstGeom prst="rightArrow">
            <a:avLst>
              <a:gd name="adj1" fmla="val 57793"/>
              <a:gd name="adj2" fmla="val 50000"/>
            </a:avLst>
          </a:prstGeom>
          <a:gradFill>
            <a:gsLst>
              <a:gs pos="0">
                <a:schemeClr val="accent1">
                  <a:alpha val="50350"/>
                </a:schemeClr>
              </a:gs>
              <a:gs pos="99000">
                <a:schemeClr val="accent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47A61C-4BD7-F9AD-C1F2-E751B0453F81}"/>
              </a:ext>
            </a:extLst>
          </p:cNvPr>
          <p:cNvGrpSpPr/>
          <p:nvPr/>
        </p:nvGrpSpPr>
        <p:grpSpPr>
          <a:xfrm>
            <a:off x="809405" y="3837263"/>
            <a:ext cx="7129978" cy="706136"/>
            <a:chOff x="567580" y="1376529"/>
            <a:chExt cx="7129978" cy="7061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E66132-9387-24ED-602B-68AEDB1BC809}"/>
                </a:ext>
              </a:extLst>
            </p:cNvPr>
            <p:cNvSpPr/>
            <p:nvPr/>
          </p:nvSpPr>
          <p:spPr>
            <a:xfrm>
              <a:off x="1536806" y="1376529"/>
              <a:ext cx="5271247" cy="706136"/>
            </a:xfrm>
            <a:prstGeom prst="rect">
              <a:avLst/>
            </a:prstGeom>
            <a:solidFill>
              <a:schemeClr val="tx1">
                <a:alpha val="50011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505DEC1B-7C5B-7116-9AA9-08AD9736A578}"/>
                </a:ext>
              </a:extLst>
            </p:cNvPr>
            <p:cNvSpPr txBox="1">
              <a:spLocks/>
            </p:cNvSpPr>
            <p:nvPr/>
          </p:nvSpPr>
          <p:spPr>
            <a:xfrm>
              <a:off x="567580" y="1577969"/>
              <a:ext cx="7129978" cy="36625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14400" algn="l" defTabSz="457200" rtl="0" eaLnBrk="1" latinLnBrk="0" hangingPunct="1">
                <a:lnSpc>
                  <a:spcPct val="85000"/>
                </a:lnSpc>
                <a:spcBef>
                  <a:spcPts val="3500"/>
                </a:spcBef>
                <a:buNone/>
                <a:defRPr sz="2600" b="0" i="0" kern="1200" cap="all" spc="0" baseline="0">
                  <a:solidFill>
                    <a:schemeClr val="tx1"/>
                  </a:solidFill>
                  <a:latin typeface="+mn-lt"/>
                  <a:ea typeface="+mj-ea"/>
                  <a:cs typeface="Gill Sans"/>
                </a:defRPr>
              </a:lvl1pPr>
            </a:lstStyle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Repo &amp; Collateralisation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AD32C-DD31-4CBF-DEF2-44A725E1779E}"/>
              </a:ext>
            </a:extLst>
          </p:cNvPr>
          <p:cNvGrpSpPr/>
          <p:nvPr/>
        </p:nvGrpSpPr>
        <p:grpSpPr>
          <a:xfrm>
            <a:off x="1352656" y="1484288"/>
            <a:ext cx="1944192" cy="1944192"/>
            <a:chOff x="1352656" y="1484288"/>
            <a:chExt cx="1944192" cy="194419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4865A5-0C48-D60D-6407-528578EF5BDE}"/>
                </a:ext>
              </a:extLst>
            </p:cNvPr>
            <p:cNvSpPr/>
            <p:nvPr/>
          </p:nvSpPr>
          <p:spPr>
            <a:xfrm>
              <a:off x="1352656" y="1484288"/>
              <a:ext cx="1944192" cy="1944192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925AD4-25AC-88F4-6DC9-B12CF1FB7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1302" y="2069155"/>
              <a:ext cx="995289" cy="76621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550F45-29B3-9CF4-E31E-0773CA3AC7F5}"/>
              </a:ext>
            </a:extLst>
          </p:cNvPr>
          <p:cNvGrpSpPr/>
          <p:nvPr/>
        </p:nvGrpSpPr>
        <p:grpSpPr>
          <a:xfrm>
            <a:off x="5674731" y="1479843"/>
            <a:ext cx="1944192" cy="1944192"/>
            <a:chOff x="5674731" y="1479843"/>
            <a:chExt cx="1944192" cy="19441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799780-9744-DFCD-BDC4-E397EB84EB8A}"/>
                </a:ext>
              </a:extLst>
            </p:cNvPr>
            <p:cNvSpPr/>
            <p:nvPr/>
          </p:nvSpPr>
          <p:spPr>
            <a:xfrm>
              <a:off x="5674731" y="1479843"/>
              <a:ext cx="1944192" cy="1944192"/>
            </a:xfrm>
            <a:prstGeom prst="ellipse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E0B274-C876-0D60-BE79-FDAAF816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353" y="1934523"/>
              <a:ext cx="1012947" cy="936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4D9986-032F-B089-060E-A017ECF8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0D319-E834-C828-6CBD-6A4BF9EF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81" y="366165"/>
            <a:ext cx="8174884" cy="526639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Emerging new digital distribution 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3FCC-0415-E5E7-8391-62AB62A75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2B5190-02CB-DF46-B684-EAFB7FAEA5F7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007F88-755F-5FC4-11AC-DFE107860220}"/>
              </a:ext>
            </a:extLst>
          </p:cNvPr>
          <p:cNvGrpSpPr/>
          <p:nvPr/>
        </p:nvGrpSpPr>
        <p:grpSpPr>
          <a:xfrm>
            <a:off x="901658" y="2354008"/>
            <a:ext cx="7340683" cy="1031399"/>
            <a:chOff x="578816" y="989905"/>
            <a:chExt cx="7340683" cy="10313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320367-9EDF-5605-19B9-017E00811C9C}"/>
                </a:ext>
              </a:extLst>
            </p:cNvPr>
            <p:cNvSpPr/>
            <p:nvPr/>
          </p:nvSpPr>
          <p:spPr>
            <a:xfrm>
              <a:off x="578816" y="989905"/>
              <a:ext cx="7340683" cy="10313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2">
              <a:extLst>
                <a:ext uri="{FF2B5EF4-FFF2-40B4-BE49-F238E27FC236}">
                  <a16:creationId xmlns:a16="http://schemas.microsoft.com/office/drawing/2014/main" id="{7F75BC27-76E7-903E-4ED4-FBCD338E3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9" t="23445" r="5838" b="22591"/>
            <a:stretch/>
          </p:blipFill>
          <p:spPr bwMode="auto">
            <a:xfrm>
              <a:off x="750639" y="1283869"/>
              <a:ext cx="793591" cy="48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SBI Digital Markets">
              <a:extLst>
                <a:ext uri="{FF2B5EF4-FFF2-40B4-BE49-F238E27FC236}">
                  <a16:creationId xmlns:a16="http://schemas.microsoft.com/office/drawing/2014/main" id="{9ECEEED2-F7D9-EAB5-2039-297A02E3C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349" y="1388467"/>
              <a:ext cx="1233081" cy="45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6" descr="Invest in Private Markets">
              <a:extLst>
                <a:ext uri="{FF2B5EF4-FFF2-40B4-BE49-F238E27FC236}">
                  <a16:creationId xmlns:a16="http://schemas.microsoft.com/office/drawing/2014/main" id="{8DF29F71-6260-52A2-9287-1CC5C73C01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" r="8819"/>
            <a:stretch/>
          </p:blipFill>
          <p:spPr bwMode="auto">
            <a:xfrm>
              <a:off x="3208532" y="1428845"/>
              <a:ext cx="911959" cy="29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8" descr="LSEG Logo | London stock exchange, Finance logo, Stock exchange">
              <a:extLst>
                <a:ext uri="{FF2B5EF4-FFF2-40B4-BE49-F238E27FC236}">
                  <a16:creationId xmlns:a16="http://schemas.microsoft.com/office/drawing/2014/main" id="{F1B2D384-5DE8-55A3-0613-B79DB828D4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33" b="27304"/>
            <a:stretch/>
          </p:blipFill>
          <p:spPr bwMode="auto">
            <a:xfrm>
              <a:off x="4289999" y="1416624"/>
              <a:ext cx="1233081" cy="317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Archax | LinkedIn">
              <a:extLst>
                <a:ext uri="{FF2B5EF4-FFF2-40B4-BE49-F238E27FC236}">
                  <a16:creationId xmlns:a16="http://schemas.microsoft.com/office/drawing/2014/main" id="{C50C504E-3676-5866-5D5F-1882573F7F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84" b="8619"/>
            <a:stretch/>
          </p:blipFill>
          <p:spPr bwMode="auto">
            <a:xfrm>
              <a:off x="5720826" y="1141699"/>
              <a:ext cx="641424" cy="526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0">
              <a:extLst>
                <a:ext uri="{FF2B5EF4-FFF2-40B4-BE49-F238E27FC236}">
                  <a16:creationId xmlns:a16="http://schemas.microsoft.com/office/drawing/2014/main" id="{851B169C-6D95-ED7E-47A8-60BB4CB471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53" b="35286"/>
            <a:stretch/>
          </p:blipFill>
          <p:spPr bwMode="auto">
            <a:xfrm>
              <a:off x="6549100" y="1477638"/>
              <a:ext cx="1177818" cy="195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6DD104-99AA-4F59-F2DD-017E48E499D9}"/>
                </a:ext>
              </a:extLst>
            </p:cNvPr>
            <p:cNvSpPr txBox="1"/>
            <p:nvPr/>
          </p:nvSpPr>
          <p:spPr>
            <a:xfrm>
              <a:off x="677233" y="1074122"/>
              <a:ext cx="710709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DISTRIBUTION VENUES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6615B4-3363-3EED-CC21-E78750A9CFAB}"/>
              </a:ext>
            </a:extLst>
          </p:cNvPr>
          <p:cNvGrpSpPr/>
          <p:nvPr/>
        </p:nvGrpSpPr>
        <p:grpSpPr>
          <a:xfrm>
            <a:off x="898086" y="3477105"/>
            <a:ext cx="7340684" cy="1170891"/>
            <a:chOff x="708912" y="2113002"/>
            <a:chExt cx="7207016" cy="11708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F0ECAD-3D59-DE4B-24EB-6DBEBFE3325A}"/>
                </a:ext>
              </a:extLst>
            </p:cNvPr>
            <p:cNvSpPr/>
            <p:nvPr/>
          </p:nvSpPr>
          <p:spPr>
            <a:xfrm>
              <a:off x="708912" y="2113002"/>
              <a:ext cx="7207016" cy="11708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A9CF59-3919-3830-D3DC-39AC171F5718}"/>
                </a:ext>
              </a:extLst>
            </p:cNvPr>
            <p:cNvSpPr txBox="1"/>
            <p:nvPr/>
          </p:nvSpPr>
          <p:spPr>
            <a:xfrm>
              <a:off x="2692413" y="2188042"/>
              <a:ext cx="335287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/>
                <a:t>DLT FRAMEWORKS</a:t>
              </a:r>
            </a:p>
          </p:txBody>
        </p:sp>
        <p:pic>
          <p:nvPicPr>
            <p:cNvPr id="35" name="Picture 68" descr="How Polygon Became the Indian Tiger of Blockchain Platforms – Blockcast.cc-  News on Blockchain, DLT, Cryptocurrency">
              <a:extLst>
                <a:ext uri="{FF2B5EF4-FFF2-40B4-BE49-F238E27FC236}">
                  <a16:creationId xmlns:a16="http://schemas.microsoft.com/office/drawing/2014/main" id="{6F0F6A4C-34D0-4389-0A63-D571AE28F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0" t="34892" r="26835" b="45127"/>
            <a:stretch/>
          </p:blipFill>
          <p:spPr bwMode="auto">
            <a:xfrm>
              <a:off x="3848396" y="2519662"/>
              <a:ext cx="1015256" cy="246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6" descr="Stellar Crypto Logo PNG Clipart | PNG All">
              <a:extLst>
                <a:ext uri="{FF2B5EF4-FFF2-40B4-BE49-F238E27FC236}">
                  <a16:creationId xmlns:a16="http://schemas.microsoft.com/office/drawing/2014/main" id="{80BAA12B-66C3-0714-259D-A15EF34DED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7" t="25834" r="5192" b="37303"/>
            <a:stretch/>
          </p:blipFill>
          <p:spPr bwMode="auto">
            <a:xfrm>
              <a:off x="2773500" y="2792578"/>
              <a:ext cx="959172" cy="263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0" descr="Ethereum the only DLT to be quantum computer safe ?">
              <a:extLst>
                <a:ext uri="{FF2B5EF4-FFF2-40B4-BE49-F238E27FC236}">
                  <a16:creationId xmlns:a16="http://schemas.microsoft.com/office/drawing/2014/main" id="{5EE79853-0446-BD16-D4B5-328D7C121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4" t="2681" r="14219"/>
            <a:stretch/>
          </p:blipFill>
          <p:spPr bwMode="auto">
            <a:xfrm>
              <a:off x="1026967" y="2537181"/>
              <a:ext cx="844602" cy="61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2">
              <a:extLst>
                <a:ext uri="{FF2B5EF4-FFF2-40B4-BE49-F238E27FC236}">
                  <a16:creationId xmlns:a16="http://schemas.microsoft.com/office/drawing/2014/main" id="{E02205DE-D252-D8B0-A3EF-813479F6C4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6" t="13658" r="6586" b="13848"/>
            <a:stretch/>
          </p:blipFill>
          <p:spPr bwMode="auto">
            <a:xfrm>
              <a:off x="5149555" y="2865700"/>
              <a:ext cx="1013627" cy="210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EDE40A-F592-1CBB-D033-C4E167C20732}"/>
              </a:ext>
            </a:extLst>
          </p:cNvPr>
          <p:cNvGrpSpPr/>
          <p:nvPr/>
        </p:nvGrpSpPr>
        <p:grpSpPr>
          <a:xfrm>
            <a:off x="898086" y="977021"/>
            <a:ext cx="7340683" cy="1089723"/>
            <a:chOff x="575244" y="977021"/>
            <a:chExt cx="7340683" cy="1089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C89BCB-AAA1-453E-59F4-5F552BA54303}"/>
                </a:ext>
              </a:extLst>
            </p:cNvPr>
            <p:cNvSpPr/>
            <p:nvPr/>
          </p:nvSpPr>
          <p:spPr>
            <a:xfrm>
              <a:off x="575244" y="977021"/>
              <a:ext cx="7340683" cy="108972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C1D1E8-72C8-3BDF-7FA4-AFBB93FA9687}"/>
                </a:ext>
              </a:extLst>
            </p:cNvPr>
            <p:cNvSpPr txBox="1"/>
            <p:nvPr/>
          </p:nvSpPr>
          <p:spPr>
            <a:xfrm>
              <a:off x="750639" y="1029802"/>
              <a:ext cx="6982679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000" dirty="0">
                  <a:solidFill>
                    <a:schemeClr val="bg2"/>
                  </a:solidFill>
                </a:rPr>
                <a:t>Digital versions of European mainstream assets </a:t>
              </a:r>
              <a:br>
                <a:rPr lang="en-GB" sz="2000" dirty="0">
                  <a:solidFill>
                    <a:schemeClr val="bg2"/>
                  </a:solidFill>
                </a:rPr>
              </a:br>
              <a:r>
                <a:rPr lang="en-GB" sz="2000" dirty="0">
                  <a:solidFill>
                    <a:schemeClr val="bg2"/>
                  </a:solidFill>
                </a:rPr>
                <a:t>forecast to reach $16tn opportunity by 2030</a:t>
              </a:r>
            </a:p>
            <a:p>
              <a:pPr algn="ctr"/>
              <a:r>
                <a:rPr lang="en-GB" sz="700" dirty="0">
                  <a:solidFill>
                    <a:schemeClr val="bg2"/>
                  </a:solidFill>
                </a:rPr>
                <a:t>SOURCE: BCG</a:t>
              </a:r>
              <a:endParaRPr lang="en-US" sz="7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" name="Picture 58">
            <a:extLst>
              <a:ext uri="{FF2B5EF4-FFF2-40B4-BE49-F238E27FC236}">
                <a16:creationId xmlns:a16="http://schemas.microsoft.com/office/drawing/2014/main" id="{B086889B-65DC-8C43-470A-F3A1686F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07" y="3851706"/>
            <a:ext cx="734259" cy="2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6" descr="Mondelēz International Joins Hedera Council to Accelerate DLT Adoption,  Digital Transformation, and Improved Business Efficiencies">
            <a:extLst>
              <a:ext uri="{FF2B5EF4-FFF2-40B4-BE49-F238E27FC236}">
                <a16:creationId xmlns:a16="http://schemas.microsoft.com/office/drawing/2014/main" id="{9DE0F5A5-B6B9-488F-8074-4CE363245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1" b="19421"/>
          <a:stretch/>
        </p:blipFill>
        <p:spPr bwMode="auto">
          <a:xfrm>
            <a:off x="6953223" y="4125659"/>
            <a:ext cx="1015256" cy="3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4" descr="The Canton Network Completes the Most Comprehensive Blockchain Pilot to  Date for Tokenized Real World Assets - Blockchain.News">
            <a:extLst>
              <a:ext uri="{FF2B5EF4-FFF2-40B4-BE49-F238E27FC236}">
                <a16:creationId xmlns:a16="http://schemas.microsoft.com/office/drawing/2014/main" id="{1AAEEB54-2FF1-5129-3372-3FD2D7C2A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3" b="31011"/>
          <a:stretch/>
        </p:blipFill>
        <p:spPr bwMode="auto">
          <a:xfrm>
            <a:off x="6427641" y="3807306"/>
            <a:ext cx="801322" cy="1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4A68A870-7505-DE94-09EE-95623D67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1" y="0"/>
            <a:ext cx="9161451" cy="5143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1B312-9905-924A-BB26-550907E12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Calastone Limited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9809D-6144-F41D-029D-B6C5B362F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2B5190-02CB-DF46-B684-EAFB7FAEA5F7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FD8FE1-75B1-17D7-D557-5D706A9D366C}"/>
              </a:ext>
            </a:extLst>
          </p:cNvPr>
          <p:cNvGrpSpPr/>
          <p:nvPr/>
        </p:nvGrpSpPr>
        <p:grpSpPr>
          <a:xfrm>
            <a:off x="1007011" y="1384811"/>
            <a:ext cx="7129978" cy="706136"/>
            <a:chOff x="567580" y="1376529"/>
            <a:chExt cx="7129978" cy="7061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30CB52-5995-2B89-F7D6-6AFD732AC7D2}"/>
                </a:ext>
              </a:extLst>
            </p:cNvPr>
            <p:cNvSpPr/>
            <p:nvPr/>
          </p:nvSpPr>
          <p:spPr>
            <a:xfrm>
              <a:off x="2287150" y="1376529"/>
              <a:ext cx="3737113" cy="706136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9BC7818-2CC4-5F4B-1733-94E6032D6131}"/>
                </a:ext>
              </a:extLst>
            </p:cNvPr>
            <p:cNvSpPr txBox="1">
              <a:spLocks/>
            </p:cNvSpPr>
            <p:nvPr/>
          </p:nvSpPr>
          <p:spPr>
            <a:xfrm>
              <a:off x="567580" y="1525647"/>
              <a:ext cx="7129978" cy="4708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14400" algn="l" defTabSz="457200" rtl="0" eaLnBrk="1" latinLnBrk="0" hangingPunct="1">
                <a:lnSpc>
                  <a:spcPct val="85000"/>
                </a:lnSpc>
                <a:spcBef>
                  <a:spcPts val="3500"/>
                </a:spcBef>
                <a:buNone/>
                <a:defRPr sz="2600" b="0" i="0" kern="1200" cap="all" spc="0" baseline="0">
                  <a:solidFill>
                    <a:schemeClr val="tx1"/>
                  </a:solidFill>
                  <a:latin typeface="+mn-lt"/>
                  <a:ea typeface="+mj-ea"/>
                  <a:cs typeface="Gill Sans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connectivity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C81F29-FAE1-76E8-D5F7-E2050AF67E6D}"/>
              </a:ext>
            </a:extLst>
          </p:cNvPr>
          <p:cNvGrpSpPr/>
          <p:nvPr/>
        </p:nvGrpSpPr>
        <p:grpSpPr>
          <a:xfrm>
            <a:off x="1011113" y="2413875"/>
            <a:ext cx="7129978" cy="706136"/>
            <a:chOff x="567580" y="1376529"/>
            <a:chExt cx="7129978" cy="7061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BF36CF-BA36-2E5B-367F-AA7BE6163A01}"/>
                </a:ext>
              </a:extLst>
            </p:cNvPr>
            <p:cNvSpPr/>
            <p:nvPr/>
          </p:nvSpPr>
          <p:spPr>
            <a:xfrm>
              <a:off x="983556" y="1376529"/>
              <a:ext cx="6300908" cy="706136"/>
            </a:xfrm>
            <a:prstGeom prst="rect">
              <a:avLst/>
            </a:prstGeom>
            <a:solidFill>
              <a:schemeClr val="tx1">
                <a:alpha val="65471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6DF38E7-D073-6B3C-90AF-2C8901A85317}"/>
                </a:ext>
              </a:extLst>
            </p:cNvPr>
            <p:cNvSpPr txBox="1">
              <a:spLocks/>
            </p:cNvSpPr>
            <p:nvPr/>
          </p:nvSpPr>
          <p:spPr>
            <a:xfrm>
              <a:off x="567580" y="1525647"/>
              <a:ext cx="7129978" cy="4708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14400" algn="l" defTabSz="457200" rtl="0" eaLnBrk="1" latinLnBrk="0" hangingPunct="1">
                <a:lnSpc>
                  <a:spcPct val="85000"/>
                </a:lnSpc>
                <a:spcBef>
                  <a:spcPts val="3500"/>
                </a:spcBef>
                <a:buNone/>
                <a:defRPr sz="2600" b="0" i="0" kern="1200" cap="all" spc="0" baseline="0">
                  <a:solidFill>
                    <a:schemeClr val="tx1"/>
                  </a:solidFill>
                  <a:latin typeface="+mn-lt"/>
                  <a:ea typeface="+mj-ea"/>
                  <a:cs typeface="Gill Sans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natively digital product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26E88A-D07F-CA5E-3AD7-305B9A0050AE}"/>
              </a:ext>
            </a:extLst>
          </p:cNvPr>
          <p:cNvGrpSpPr/>
          <p:nvPr/>
        </p:nvGrpSpPr>
        <p:grpSpPr>
          <a:xfrm>
            <a:off x="1007011" y="3500354"/>
            <a:ext cx="7129978" cy="706136"/>
            <a:chOff x="567580" y="1376529"/>
            <a:chExt cx="7129978" cy="7061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25C078-1F20-38D4-E21D-3FFA32B1F069}"/>
                </a:ext>
              </a:extLst>
            </p:cNvPr>
            <p:cNvSpPr/>
            <p:nvPr/>
          </p:nvSpPr>
          <p:spPr>
            <a:xfrm>
              <a:off x="922084" y="1376529"/>
              <a:ext cx="6439220" cy="706136"/>
            </a:xfrm>
            <a:prstGeom prst="rect">
              <a:avLst/>
            </a:prstGeom>
            <a:solidFill>
              <a:schemeClr val="tx1">
                <a:alpha val="64893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E7146A75-FD10-6710-2E52-3932AB2418AA}"/>
                </a:ext>
              </a:extLst>
            </p:cNvPr>
            <p:cNvSpPr txBox="1">
              <a:spLocks/>
            </p:cNvSpPr>
            <p:nvPr/>
          </p:nvSpPr>
          <p:spPr>
            <a:xfrm>
              <a:off x="567580" y="1525647"/>
              <a:ext cx="7129978" cy="4708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14400" algn="l" defTabSz="457200" rtl="0" eaLnBrk="1" latinLnBrk="0" hangingPunct="1">
                <a:lnSpc>
                  <a:spcPct val="85000"/>
                </a:lnSpc>
                <a:spcBef>
                  <a:spcPts val="3500"/>
                </a:spcBef>
                <a:buNone/>
                <a:defRPr sz="2600" b="0" i="0" kern="1200" cap="all" spc="0" baseline="0">
                  <a:solidFill>
                    <a:schemeClr val="tx1"/>
                  </a:solidFill>
                  <a:latin typeface="+mn-lt"/>
                  <a:ea typeface="+mj-ea"/>
                  <a:cs typeface="Gill Sans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backwards compatibility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0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B21A3-A312-1441-9267-77CBC1ED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4748C2-A0FD-CF64-5F22-5768D9D9EDD6}"/>
              </a:ext>
            </a:extLst>
          </p:cNvPr>
          <p:cNvSpPr/>
          <p:nvPr/>
        </p:nvSpPr>
        <p:spPr>
          <a:xfrm>
            <a:off x="-7664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alpha val="50350"/>
                </a:schemeClr>
              </a:gs>
              <a:gs pos="100000">
                <a:schemeClr val="accent1">
                  <a:alpha val="20491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D319-E834-C828-6CBD-6A4BF9EF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81" y="366165"/>
            <a:ext cx="8262283" cy="526639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Calastone</a:t>
            </a:r>
            <a:r>
              <a:rPr lang="en-GB" dirty="0">
                <a:solidFill>
                  <a:schemeClr val="bg1"/>
                </a:solidFill>
              </a:rPr>
              <a:t> Digital investments – distribution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3FCC-0415-E5E7-8391-62AB62A75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5916" y="4752913"/>
            <a:ext cx="449576" cy="274637"/>
          </a:xfrm>
        </p:spPr>
        <p:txBody>
          <a:bodyPr/>
          <a:lstStyle/>
          <a:p>
            <a:fld id="{262B5190-02CB-DF46-B684-EAFB7FAEA5F7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1146" name="Group 1145">
            <a:extLst>
              <a:ext uri="{FF2B5EF4-FFF2-40B4-BE49-F238E27FC236}">
                <a16:creationId xmlns:a16="http://schemas.microsoft.com/office/drawing/2014/main" id="{323A64F0-61EE-E398-7035-6CE149108D5D}"/>
              </a:ext>
            </a:extLst>
          </p:cNvPr>
          <p:cNvGrpSpPr/>
          <p:nvPr/>
        </p:nvGrpSpPr>
        <p:grpSpPr>
          <a:xfrm>
            <a:off x="2195120" y="1077013"/>
            <a:ext cx="1332000" cy="3487301"/>
            <a:chOff x="1739289" y="1077013"/>
            <a:chExt cx="1332000" cy="3487301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EFB4D4FB-BB6A-F2AC-AFB1-F5A3A7271C36}"/>
                </a:ext>
              </a:extLst>
            </p:cNvPr>
            <p:cNvSpPr/>
            <p:nvPr/>
          </p:nvSpPr>
          <p:spPr>
            <a:xfrm>
              <a:off x="1739289" y="1077013"/>
              <a:ext cx="1332000" cy="34873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45D0661F-64F2-8E83-48F5-DE54C7A48184}"/>
                </a:ext>
              </a:extLst>
            </p:cNvPr>
            <p:cNvSpPr txBox="1"/>
            <p:nvPr/>
          </p:nvSpPr>
          <p:spPr>
            <a:xfrm>
              <a:off x="1781082" y="1202068"/>
              <a:ext cx="123158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hangingPunct="1">
                <a:defRPr/>
              </a:pPr>
              <a:r>
                <a:rPr lang="en-GB" sz="900" dirty="0">
                  <a:cs typeface="Arial" charset="0"/>
                </a:rPr>
                <a:t>ASSET SERVICERS</a:t>
              </a:r>
              <a:endParaRPr lang="en-US" sz="900" dirty="0">
                <a:latin typeface="Arial" charset="0"/>
                <a:cs typeface="Arial" charset="0"/>
              </a:endParaRPr>
            </a:p>
          </p:txBody>
        </p:sp>
        <p:pic>
          <p:nvPicPr>
            <p:cNvPr id="1058" name="Picture 64">
              <a:extLst>
                <a:ext uri="{FF2B5EF4-FFF2-40B4-BE49-F238E27FC236}">
                  <a16:creationId xmlns:a16="http://schemas.microsoft.com/office/drawing/2014/main" id="{09B0DA36-7001-5E2D-D262-F485F8CC6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967" y="2304105"/>
              <a:ext cx="682740" cy="126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" name="Picture 335">
              <a:extLst>
                <a:ext uri="{FF2B5EF4-FFF2-40B4-BE49-F238E27FC236}">
                  <a16:creationId xmlns:a16="http://schemas.microsoft.com/office/drawing/2014/main" id="{6D5A157B-6DF3-E3E8-DAA6-1969001C2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657" y="1570930"/>
              <a:ext cx="731361" cy="1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34">
              <a:extLst>
                <a:ext uri="{FF2B5EF4-FFF2-40B4-BE49-F238E27FC236}">
                  <a16:creationId xmlns:a16="http://schemas.microsoft.com/office/drawing/2014/main" id="{2B3F419B-316B-AE03-04E6-09C373B25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732" y="3575410"/>
              <a:ext cx="639211" cy="327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" name="Picture 336">
              <a:extLst>
                <a:ext uri="{FF2B5EF4-FFF2-40B4-BE49-F238E27FC236}">
                  <a16:creationId xmlns:a16="http://schemas.microsoft.com/office/drawing/2014/main" id="{78787097-9654-5A6A-5085-C63BDA3C3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980" y="2996566"/>
              <a:ext cx="602715" cy="44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337">
              <a:extLst>
                <a:ext uri="{FF2B5EF4-FFF2-40B4-BE49-F238E27FC236}">
                  <a16:creationId xmlns:a16="http://schemas.microsoft.com/office/drawing/2014/main" id="{7BDFA421-91B7-32A3-D77D-FCA23566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831" y="2595733"/>
              <a:ext cx="483012" cy="26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1026">
              <a:extLst>
                <a:ext uri="{FF2B5EF4-FFF2-40B4-BE49-F238E27FC236}">
                  <a16:creationId xmlns:a16="http://schemas.microsoft.com/office/drawing/2014/main" id="{D5FD7474-84C4-D0A4-11CC-B98B85D41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890" y="1808069"/>
              <a:ext cx="296894" cy="343920"/>
            </a:xfrm>
            <a:prstGeom prst="rect">
              <a:avLst/>
            </a:prstGeom>
          </p:spPr>
        </p:pic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70241535-B9D2-37F7-0894-8C01D9046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970" y="4054431"/>
              <a:ext cx="472735" cy="299207"/>
            </a:xfrm>
            <a:prstGeom prst="rect">
              <a:avLst/>
            </a:prstGeom>
          </p:spPr>
        </p:pic>
      </p:grpSp>
      <p:grpSp>
        <p:nvGrpSpPr>
          <p:cNvPr id="1149" name="Group 1148">
            <a:extLst>
              <a:ext uri="{FF2B5EF4-FFF2-40B4-BE49-F238E27FC236}">
                <a16:creationId xmlns:a16="http://schemas.microsoft.com/office/drawing/2014/main" id="{03E79931-7F2B-D40A-86B5-452C90C9FE3C}"/>
              </a:ext>
            </a:extLst>
          </p:cNvPr>
          <p:cNvGrpSpPr/>
          <p:nvPr/>
        </p:nvGrpSpPr>
        <p:grpSpPr>
          <a:xfrm>
            <a:off x="5457968" y="1077013"/>
            <a:ext cx="1332000" cy="3487301"/>
            <a:chOff x="6030239" y="1077013"/>
            <a:chExt cx="1332000" cy="3487301"/>
          </a:xfrm>
        </p:grpSpPr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9ADA9CDB-2D0E-B005-50F4-01268BDDC037}"/>
                </a:ext>
              </a:extLst>
            </p:cNvPr>
            <p:cNvSpPr/>
            <p:nvPr/>
          </p:nvSpPr>
          <p:spPr>
            <a:xfrm>
              <a:off x="6030239" y="1077013"/>
              <a:ext cx="1332000" cy="34873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2C12055E-718A-7899-66CF-5EC0DF120422}"/>
                </a:ext>
              </a:extLst>
            </p:cNvPr>
            <p:cNvSpPr txBox="1"/>
            <p:nvPr/>
          </p:nvSpPr>
          <p:spPr>
            <a:xfrm>
              <a:off x="6072032" y="1202068"/>
              <a:ext cx="123158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hangingPunct="1">
                <a:defRPr/>
              </a:pPr>
              <a:r>
                <a:rPr lang="en-GB" sz="900" dirty="0">
                  <a:cs typeface="Arial" charset="0"/>
                </a:rPr>
                <a:t>DISTRIBUTION VENUES</a:t>
              </a:r>
              <a:endParaRPr lang="en-US" sz="900" dirty="0">
                <a:latin typeface="Arial" charset="0"/>
                <a:cs typeface="Arial" charset="0"/>
              </a:endParaRPr>
            </a:p>
          </p:txBody>
        </p:sp>
        <p:pic>
          <p:nvPicPr>
            <p:cNvPr id="1100" name="Picture 42">
              <a:extLst>
                <a:ext uri="{FF2B5EF4-FFF2-40B4-BE49-F238E27FC236}">
                  <a16:creationId xmlns:a16="http://schemas.microsoft.com/office/drawing/2014/main" id="{6C436718-F24D-AFE2-E12D-A667654833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9" t="23445" r="5838" b="22591"/>
            <a:stretch/>
          </p:blipFill>
          <p:spPr bwMode="auto">
            <a:xfrm>
              <a:off x="6385223" y="1501725"/>
              <a:ext cx="560619" cy="34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1" name="Picture 44" descr="SBI Digital Markets">
              <a:extLst>
                <a:ext uri="{FF2B5EF4-FFF2-40B4-BE49-F238E27FC236}">
                  <a16:creationId xmlns:a16="http://schemas.microsoft.com/office/drawing/2014/main" id="{3D03D0AD-0C22-6564-8601-D759985AB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987" y="2036757"/>
              <a:ext cx="871090" cy="32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2" name="Picture 46" descr="Invest in Private Markets">
              <a:extLst>
                <a:ext uri="{FF2B5EF4-FFF2-40B4-BE49-F238E27FC236}">
                  <a16:creationId xmlns:a16="http://schemas.microsoft.com/office/drawing/2014/main" id="{B262D8BB-98D9-250D-7DE4-172D73B51C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" r="8819"/>
            <a:stretch/>
          </p:blipFill>
          <p:spPr bwMode="auto">
            <a:xfrm>
              <a:off x="6343413" y="2594916"/>
              <a:ext cx="644238" cy="206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48" descr="LSEG Logo | London stock exchange, Finance logo, Stock exchange">
              <a:extLst>
                <a:ext uri="{FF2B5EF4-FFF2-40B4-BE49-F238E27FC236}">
                  <a16:creationId xmlns:a16="http://schemas.microsoft.com/office/drawing/2014/main" id="{3B0FFB94-E3C3-9610-7EB9-B3FFD32F5E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33" b="27304"/>
            <a:stretch/>
          </p:blipFill>
          <p:spPr bwMode="auto">
            <a:xfrm>
              <a:off x="6229987" y="3059815"/>
              <a:ext cx="871090" cy="224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4" name="Picture 20" descr="Archax | LinkedIn">
              <a:extLst>
                <a:ext uri="{FF2B5EF4-FFF2-40B4-BE49-F238E27FC236}">
                  <a16:creationId xmlns:a16="http://schemas.microsoft.com/office/drawing/2014/main" id="{578D04CF-09C2-FDB9-64A0-FEDC54D7E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84" b="8619"/>
            <a:stretch/>
          </p:blipFill>
          <p:spPr bwMode="auto">
            <a:xfrm>
              <a:off x="6438970" y="3481124"/>
              <a:ext cx="453124" cy="37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5" name="Picture 50">
              <a:extLst>
                <a:ext uri="{FF2B5EF4-FFF2-40B4-BE49-F238E27FC236}">
                  <a16:creationId xmlns:a16="http://schemas.microsoft.com/office/drawing/2014/main" id="{349BDD24-FEF4-DCE6-2EF0-58FE910D4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53" b="35286"/>
            <a:stretch/>
          </p:blipFill>
          <p:spPr bwMode="auto">
            <a:xfrm>
              <a:off x="6249507" y="4167897"/>
              <a:ext cx="832050" cy="13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3381B923-ED6F-E704-4A3D-019B3BA7058E}"/>
              </a:ext>
            </a:extLst>
          </p:cNvPr>
          <p:cNvGrpSpPr/>
          <p:nvPr/>
        </p:nvGrpSpPr>
        <p:grpSpPr>
          <a:xfrm>
            <a:off x="563695" y="1077013"/>
            <a:ext cx="1332000" cy="3487301"/>
            <a:chOff x="309529" y="1077013"/>
            <a:chExt cx="1332000" cy="34873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E25F10-46ED-D642-BF56-9D919C7A0B71}"/>
                </a:ext>
              </a:extLst>
            </p:cNvPr>
            <p:cNvSpPr/>
            <p:nvPr/>
          </p:nvSpPr>
          <p:spPr>
            <a:xfrm>
              <a:off x="309529" y="1077013"/>
              <a:ext cx="1332000" cy="34873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F08BCB-2A93-62FB-66EB-FBD430D3AD70}"/>
                </a:ext>
              </a:extLst>
            </p:cNvPr>
            <p:cNvSpPr txBox="1"/>
            <p:nvPr/>
          </p:nvSpPr>
          <p:spPr>
            <a:xfrm>
              <a:off x="351322" y="1202068"/>
              <a:ext cx="1231590" cy="285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hangingPunct="1">
                <a:defRPr/>
              </a:pPr>
              <a:r>
                <a:rPr lang="en-GB" sz="900" dirty="0">
                  <a:cs typeface="Arial" charset="0"/>
                </a:rPr>
                <a:t>FUND DISTRIBUTORS </a:t>
              </a:r>
              <a:br>
                <a:rPr lang="en-GB" sz="900" dirty="0">
                  <a:cs typeface="Arial" charset="0"/>
                </a:rPr>
              </a:br>
              <a:r>
                <a:rPr lang="en-GB" sz="900" dirty="0">
                  <a:cs typeface="Arial" charset="0"/>
                </a:rPr>
                <a:t>&amp; PLATFORMS</a:t>
              </a:r>
            </a:p>
          </p:txBody>
        </p:sp>
        <p:pic>
          <p:nvPicPr>
            <p:cNvPr id="3" name="Picture 356">
              <a:extLst>
                <a:ext uri="{FF2B5EF4-FFF2-40B4-BE49-F238E27FC236}">
                  <a16:creationId xmlns:a16="http://schemas.microsoft.com/office/drawing/2014/main" id="{31123E96-6E84-FAA2-F5A6-DA912AA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77" y="4059287"/>
              <a:ext cx="852089" cy="19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57">
              <a:extLst>
                <a:ext uri="{FF2B5EF4-FFF2-40B4-BE49-F238E27FC236}">
                  <a16:creationId xmlns:a16="http://schemas.microsoft.com/office/drawing/2014/main" id="{446DC54E-1245-0233-6808-E2BBF6AF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19" y="2491838"/>
              <a:ext cx="677405" cy="3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58">
              <a:extLst>
                <a:ext uri="{FF2B5EF4-FFF2-40B4-BE49-F238E27FC236}">
                  <a16:creationId xmlns:a16="http://schemas.microsoft.com/office/drawing/2014/main" id="{6D4F63DB-566C-EE29-292A-E0D0D214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00" y="2084476"/>
              <a:ext cx="813843" cy="2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4">
              <a:extLst>
                <a:ext uri="{FF2B5EF4-FFF2-40B4-BE49-F238E27FC236}">
                  <a16:creationId xmlns:a16="http://schemas.microsoft.com/office/drawing/2014/main" id="{9CCC9E9E-2DDD-4EEF-6410-1F3619896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51" y="1728387"/>
              <a:ext cx="682740" cy="126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DF9DB074-ABB3-1E46-BE6A-0B16B2FDF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40" y="3363481"/>
              <a:ext cx="871441" cy="49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7" name="Picture 329">
              <a:extLst>
                <a:ext uri="{FF2B5EF4-FFF2-40B4-BE49-F238E27FC236}">
                  <a16:creationId xmlns:a16="http://schemas.microsoft.com/office/drawing/2014/main" id="{DBB8C0C5-5E6F-1706-F537-A4A428583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48" y="3067070"/>
              <a:ext cx="96517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8" name="Group 1147">
            <a:extLst>
              <a:ext uri="{FF2B5EF4-FFF2-40B4-BE49-F238E27FC236}">
                <a16:creationId xmlns:a16="http://schemas.microsoft.com/office/drawing/2014/main" id="{DBEDE1F1-1ACF-0FDD-A19F-5665AF8376F8}"/>
              </a:ext>
            </a:extLst>
          </p:cNvPr>
          <p:cNvGrpSpPr/>
          <p:nvPr/>
        </p:nvGrpSpPr>
        <p:grpSpPr>
          <a:xfrm>
            <a:off x="3826544" y="1077013"/>
            <a:ext cx="1332000" cy="3487301"/>
            <a:chOff x="4601008" y="1077013"/>
            <a:chExt cx="1332000" cy="3487301"/>
          </a:xfrm>
        </p:grpSpPr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90C94B7B-0009-4125-4AB9-CA6BDDD2B802}"/>
                </a:ext>
              </a:extLst>
            </p:cNvPr>
            <p:cNvSpPr/>
            <p:nvPr/>
          </p:nvSpPr>
          <p:spPr>
            <a:xfrm>
              <a:off x="4601008" y="1077013"/>
              <a:ext cx="1332000" cy="34873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TextBox 1109">
              <a:extLst>
                <a:ext uri="{FF2B5EF4-FFF2-40B4-BE49-F238E27FC236}">
                  <a16:creationId xmlns:a16="http://schemas.microsoft.com/office/drawing/2014/main" id="{2E3B59D9-8AF1-B9C5-7D87-4A5AC85A36F4}"/>
                </a:ext>
              </a:extLst>
            </p:cNvPr>
            <p:cNvSpPr txBox="1"/>
            <p:nvPr/>
          </p:nvSpPr>
          <p:spPr>
            <a:xfrm>
              <a:off x="4642801" y="1202068"/>
              <a:ext cx="123158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hangingPunct="1">
                <a:defRPr/>
              </a:pPr>
              <a:r>
                <a:rPr lang="en-GB" sz="900" dirty="0">
                  <a:cs typeface="Arial" charset="0"/>
                </a:rPr>
                <a:t>FUND MANAGERS</a:t>
              </a:r>
              <a:endParaRPr lang="en-US" sz="900" dirty="0">
                <a:latin typeface="Arial" charset="0"/>
                <a:cs typeface="Arial" charset="0"/>
              </a:endParaRPr>
            </a:p>
          </p:txBody>
        </p:sp>
        <p:pic>
          <p:nvPicPr>
            <p:cNvPr id="1138" name="Picture 341">
              <a:extLst>
                <a:ext uri="{FF2B5EF4-FFF2-40B4-BE49-F238E27FC236}">
                  <a16:creationId xmlns:a16="http://schemas.microsoft.com/office/drawing/2014/main" id="{89AE2DD1-6051-C34F-C256-B17F2493B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784" y="3932420"/>
              <a:ext cx="473561" cy="406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342">
              <a:extLst>
                <a:ext uri="{FF2B5EF4-FFF2-40B4-BE49-F238E27FC236}">
                  <a16:creationId xmlns:a16="http://schemas.microsoft.com/office/drawing/2014/main" id="{374726D1-CC37-0F62-7FC5-5C375E68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899" y="2091391"/>
              <a:ext cx="809541" cy="12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1139">
              <a:extLst>
                <a:ext uri="{FF2B5EF4-FFF2-40B4-BE49-F238E27FC236}">
                  <a16:creationId xmlns:a16="http://schemas.microsoft.com/office/drawing/2014/main" id="{E7745358-4C22-17E0-ED4E-899D7ACEE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086" y="1574874"/>
              <a:ext cx="1031561" cy="299572"/>
            </a:xfrm>
            <a:prstGeom prst="rect">
              <a:avLst/>
            </a:prstGeom>
          </p:spPr>
        </p:pic>
        <p:pic>
          <p:nvPicPr>
            <p:cNvPr id="1141" name="Picture 1140">
              <a:extLst>
                <a:ext uri="{FF2B5EF4-FFF2-40B4-BE49-F238E27FC236}">
                  <a16:creationId xmlns:a16="http://schemas.microsoft.com/office/drawing/2014/main" id="{1299AE3F-ADBC-5369-2ADB-0405E3411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122" y="2452592"/>
              <a:ext cx="1050934" cy="137973"/>
            </a:xfrm>
            <a:prstGeom prst="rect">
              <a:avLst/>
            </a:prstGeom>
          </p:spPr>
        </p:pic>
        <p:pic>
          <p:nvPicPr>
            <p:cNvPr id="1142" name="Picture 1141">
              <a:extLst>
                <a:ext uri="{FF2B5EF4-FFF2-40B4-BE49-F238E27FC236}">
                  <a16:creationId xmlns:a16="http://schemas.microsoft.com/office/drawing/2014/main" id="{75E47685-B79D-EDBE-5F16-5C1585D35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146" b="18018"/>
            <a:stretch/>
          </p:blipFill>
          <p:spPr>
            <a:xfrm>
              <a:off x="4833860" y="3511860"/>
              <a:ext cx="858435" cy="336710"/>
            </a:xfrm>
            <a:prstGeom prst="rect">
              <a:avLst/>
            </a:prstGeom>
          </p:spPr>
        </p:pic>
        <p:pic>
          <p:nvPicPr>
            <p:cNvPr id="1143" name="Picture 64">
              <a:extLst>
                <a:ext uri="{FF2B5EF4-FFF2-40B4-BE49-F238E27FC236}">
                  <a16:creationId xmlns:a16="http://schemas.microsoft.com/office/drawing/2014/main" id="{A3AC8584-17CE-D4E4-F2DA-36135F4BB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016" y="3218921"/>
              <a:ext cx="678474" cy="12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350">
              <a:extLst>
                <a:ext uri="{FF2B5EF4-FFF2-40B4-BE49-F238E27FC236}">
                  <a16:creationId xmlns:a16="http://schemas.microsoft.com/office/drawing/2014/main" id="{C488E6DA-D519-8AC6-3623-9897AAE4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350" y="2851733"/>
              <a:ext cx="791598" cy="16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204CA9-60BF-356F-0BF2-74DF9AC76D95}"/>
              </a:ext>
            </a:extLst>
          </p:cNvPr>
          <p:cNvGrpSpPr/>
          <p:nvPr/>
        </p:nvGrpSpPr>
        <p:grpSpPr>
          <a:xfrm>
            <a:off x="7089393" y="1077013"/>
            <a:ext cx="1332000" cy="3487301"/>
            <a:chOff x="7089393" y="1077013"/>
            <a:chExt cx="1332000" cy="3487301"/>
          </a:xfrm>
        </p:grpSpPr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0156D76F-2BEF-52C0-B04D-A9F56BD03768}"/>
                </a:ext>
              </a:extLst>
            </p:cNvPr>
            <p:cNvSpPr/>
            <p:nvPr/>
          </p:nvSpPr>
          <p:spPr>
            <a:xfrm>
              <a:off x="7089393" y="1077013"/>
              <a:ext cx="1332000" cy="34873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TextBox 1113">
              <a:extLst>
                <a:ext uri="{FF2B5EF4-FFF2-40B4-BE49-F238E27FC236}">
                  <a16:creationId xmlns:a16="http://schemas.microsoft.com/office/drawing/2014/main" id="{EDB7A722-0DCC-ED4F-F510-9D36003E2FEB}"/>
                </a:ext>
              </a:extLst>
            </p:cNvPr>
            <p:cNvSpPr txBox="1"/>
            <p:nvPr/>
          </p:nvSpPr>
          <p:spPr>
            <a:xfrm>
              <a:off x="7131186" y="1202068"/>
              <a:ext cx="123158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hangingPunct="1">
                <a:defRPr/>
              </a:pPr>
              <a:r>
                <a:rPr lang="en-GB" sz="900" dirty="0">
                  <a:cs typeface="Arial" charset="0"/>
                </a:rPr>
                <a:t>DLT FRAMEWORKS</a:t>
              </a:r>
              <a:endParaRPr lang="en-US" sz="900" dirty="0">
                <a:latin typeface="Arial" charset="0"/>
                <a:cs typeface="Arial" charset="0"/>
              </a:endParaRPr>
            </a:p>
          </p:txBody>
        </p:sp>
        <p:pic>
          <p:nvPicPr>
            <p:cNvPr id="1121" name="Picture 68" descr="How Polygon Became the Indian Tiger of Blockchain Platforms – Blockcast.cc-  News on Blockchain, DLT, Cryptocurrency">
              <a:extLst>
                <a:ext uri="{FF2B5EF4-FFF2-40B4-BE49-F238E27FC236}">
                  <a16:creationId xmlns:a16="http://schemas.microsoft.com/office/drawing/2014/main" id="{D8A21739-A193-8ED3-7AF3-C4C02C671F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0" t="34892" r="26835" b="45127"/>
            <a:stretch/>
          </p:blipFill>
          <p:spPr bwMode="auto">
            <a:xfrm>
              <a:off x="7406955" y="2064991"/>
              <a:ext cx="764955" cy="21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2" name="Picture 36" descr="Stellar Crypto Logo PNG Clipart | PNG All">
              <a:extLst>
                <a:ext uri="{FF2B5EF4-FFF2-40B4-BE49-F238E27FC236}">
                  <a16:creationId xmlns:a16="http://schemas.microsoft.com/office/drawing/2014/main" id="{2E6E2FA2-C7DE-F849-0FC4-C8841B715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7" t="25834" r="5192" b="37303"/>
            <a:stretch/>
          </p:blipFill>
          <p:spPr bwMode="auto">
            <a:xfrm>
              <a:off x="7482902" y="2449269"/>
              <a:ext cx="520309" cy="14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3" name="Picture 70" descr="Ethereum the only DLT to be quantum computer safe ?">
              <a:extLst>
                <a:ext uri="{FF2B5EF4-FFF2-40B4-BE49-F238E27FC236}">
                  <a16:creationId xmlns:a16="http://schemas.microsoft.com/office/drawing/2014/main" id="{D049C32F-E3F2-75CD-A59F-DCA3402C07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4" t="2681" r="14219"/>
            <a:stretch/>
          </p:blipFill>
          <p:spPr bwMode="auto">
            <a:xfrm>
              <a:off x="7371312" y="1573324"/>
              <a:ext cx="532993" cy="38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4" name="Picture 72">
              <a:extLst>
                <a:ext uri="{FF2B5EF4-FFF2-40B4-BE49-F238E27FC236}">
                  <a16:creationId xmlns:a16="http://schemas.microsoft.com/office/drawing/2014/main" id="{934D9969-6262-BC62-3BAA-945EF535E7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6" t="13658" r="6586" b="13848"/>
            <a:stretch/>
          </p:blipFill>
          <p:spPr bwMode="auto">
            <a:xfrm>
              <a:off x="7361192" y="2738177"/>
              <a:ext cx="763728" cy="15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" name="Picture 58">
              <a:extLst>
                <a:ext uri="{FF2B5EF4-FFF2-40B4-BE49-F238E27FC236}">
                  <a16:creationId xmlns:a16="http://schemas.microsoft.com/office/drawing/2014/main" id="{02AEA79D-5775-EDD6-5C54-F6E86D21C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192" y="3460805"/>
              <a:ext cx="553235" cy="15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9" name="Picture 64" descr="The Canton Network Completes the Most Comprehensive Blockchain Pilot to  Date for Tokenized Real World Assets - Blockchain.News">
              <a:extLst>
                <a:ext uri="{FF2B5EF4-FFF2-40B4-BE49-F238E27FC236}">
                  <a16:creationId xmlns:a16="http://schemas.microsoft.com/office/drawing/2014/main" id="{1DFDA3F0-74C5-2D1F-AE83-35DB78D465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23" b="31011"/>
            <a:stretch/>
          </p:blipFill>
          <p:spPr bwMode="auto">
            <a:xfrm>
              <a:off x="7365651" y="3110170"/>
              <a:ext cx="603764" cy="11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" name="Picture 66" descr="Mondelēz International Joins Hedera Council to Accelerate DLT Adoption,  Digital Transformation, and Improved Business Efficiencies">
              <a:extLst>
                <a:ext uri="{FF2B5EF4-FFF2-40B4-BE49-F238E27FC236}">
                  <a16:creationId xmlns:a16="http://schemas.microsoft.com/office/drawing/2014/main" id="{4AE48A2E-3152-AC06-D88F-B183117EB7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21" b="19421"/>
            <a:stretch/>
          </p:blipFill>
          <p:spPr bwMode="auto">
            <a:xfrm>
              <a:off x="7451054" y="3792392"/>
              <a:ext cx="672202" cy="21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" descr="Deconstructing JP Morgan's &quot;Institutional DeFi&quot; Forex Transaction: A Case  Study">
              <a:extLst>
                <a:ext uri="{FF2B5EF4-FFF2-40B4-BE49-F238E27FC236}">
                  <a16:creationId xmlns:a16="http://schemas.microsoft.com/office/drawing/2014/main" id="{A02A0BA0-80DB-86AF-381C-60B2486B7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380" y="4179852"/>
              <a:ext cx="586558" cy="21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7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D319-E834-C828-6CBD-6A4BF9EF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and links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9F8AA-30CA-69D0-7047-423CAF235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</a:t>
            </a:r>
            <a:r>
              <a:rPr lang="en-GB" dirty="0" err="1"/>
              <a:t>Calastone</a:t>
            </a:r>
            <a:r>
              <a:rPr lang="en-GB" dirty="0"/>
              <a:t> Limited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3FCC-0415-E5E7-8391-62AB62A75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2B5190-02CB-DF46-B684-EAFB7FAEA5F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7D88E-7DC8-FCE4-D182-F9B1BB0C1AF4}"/>
              </a:ext>
            </a:extLst>
          </p:cNvPr>
          <p:cNvSpPr txBox="1">
            <a:spLocks/>
          </p:cNvSpPr>
          <p:nvPr/>
        </p:nvSpPr>
        <p:spPr>
          <a:xfrm>
            <a:off x="578817" y="2698239"/>
            <a:ext cx="6829418" cy="526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400" algn="l" defTabSz="457200" rtl="0" eaLnBrk="1" latinLnBrk="0" hangingPunct="1">
              <a:lnSpc>
                <a:spcPct val="85000"/>
              </a:lnSpc>
              <a:spcBef>
                <a:spcPts val="3500"/>
              </a:spcBef>
              <a:buNone/>
              <a:defRPr sz="2600" b="0" i="0" kern="1200" cap="all" spc="0" baseline="0">
                <a:solidFill>
                  <a:schemeClr val="tx1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GB" sz="1800"/>
              <a:t>End slide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4156425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s">
  <a:themeElements>
    <a:clrScheme name="Calastone">
      <a:dk1>
        <a:srgbClr val="000000"/>
      </a:dk1>
      <a:lt1>
        <a:srgbClr val="FFFFFF"/>
      </a:lt1>
      <a:dk2>
        <a:srgbClr val="4D4D4D"/>
      </a:dk2>
      <a:lt2>
        <a:srgbClr val="FFFFFF"/>
      </a:lt2>
      <a:accent1>
        <a:srgbClr val="007CB6"/>
      </a:accent1>
      <a:accent2>
        <a:srgbClr val="58985C"/>
      </a:accent2>
      <a:accent3>
        <a:srgbClr val="00AFD2"/>
      </a:accent3>
      <a:accent4>
        <a:srgbClr val="2BE9AF"/>
      </a:accent4>
      <a:accent5>
        <a:srgbClr val="CC916A"/>
      </a:accent5>
      <a:accent6>
        <a:srgbClr val="7F6282"/>
      </a:accent6>
      <a:hlink>
        <a:srgbClr val="303444"/>
      </a:hlink>
      <a:folHlink>
        <a:srgbClr val="800080"/>
      </a:folHlink>
    </a:clrScheme>
    <a:fontScheme name="Calastone Fonts">
      <a:maj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EDED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sTaxHTField xmlns="a0520e7d-56ac-42ba-8299-7941f60600bb" xsi:nil="true"/>
    <TaxCatchAll xmlns="47e03271-6fb8-45b2-ae59-50af8aaa14e4">
      <Value>2</Value>
      <Value>3</Value>
    </TaxCatchAll>
    <SharedWithUsers xmlns="47e03271-6fb8-45b2-ae59-50af8aaa14e4">
      <UserInfo>
        <DisplayName>r0bbailey@yahoo.co.uk</DisplayName>
        <AccountId>41</AccountId>
        <AccountType/>
      </UserInfo>
      <UserInfo>
        <DisplayName>Ben Cuff</DisplayName>
        <AccountId>275</AccountId>
        <AccountType/>
      </UserInfo>
      <UserInfo>
        <DisplayName>Dwayne Williams</DisplayName>
        <AccountId>4726</AccountId>
        <AccountType/>
      </UserInfo>
      <UserInfo>
        <DisplayName>Jordan Bradley</DisplayName>
        <AccountId>2599</AccountId>
        <AccountType/>
      </UserInfo>
    </SharedWithUsers>
    <DocumentTypeTaxHTField xmlns="47e03271-6fb8-45b2-ae59-50af8aaa14e4" xsi:nil="true"/>
    <c9be4fc6f559450098a544dcf2e206c7 xmlns="47e03271-6fb8-45b2-ae59-50af8aaa14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f575197e-2dfa-4de0-9a12-5a50a72d6883</TermId>
        </TermInfo>
      </Terms>
    </c9be4fc6f559450098a544dcf2e206c7>
    <g5236701626640c1ab96021ee8d14cff xmlns="47e03271-6fb8-45b2-ae59-50af8aaa14e4">
      <Terms xmlns="http://schemas.microsoft.com/office/infopath/2007/PartnerControls"/>
    </g5236701626640c1ab96021ee8d14cff>
    <b73a531bf2874837a19042fda8b245b9 xmlns="47e03271-6fb8-45b2-ae59-50af8aaa14e4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dc56bd1d-10ba-4527-a0c5-72b535c7a65a</TermId>
        </TermInfo>
      </Terms>
    </b73a531bf2874837a19042fda8b245b9>
    <Owner xmlns="47e03271-6fb8-45b2-ae59-50af8aaa14e4">
      <UserInfo>
        <DisplayName/>
        <AccountId xsi:nil="true"/>
        <AccountType/>
      </UserInfo>
    </Owner>
    <KeywordsTagsTaxHTField xmlns="47e03271-6fb8-45b2-ae59-50af8aaa14e4" xsi:nil="true"/>
    <p640f9c8b4b14857bdc671f534fc7d57 xmlns="47e03271-6fb8-45b2-ae59-50af8aaa14e4">
      <Terms xmlns="http://schemas.microsoft.com/office/infopath/2007/PartnerControls"/>
    </p640f9c8b4b14857bdc671f534fc7d57>
    <DepartmentsTaxHTField xmlns="47e03271-6fb8-45b2-ae59-50af8aaa14e4" xsi:nil="true"/>
    <DateAdded xmlns="d11858e6-7ed6-4c8d-b9d2-ac57ac654213" xsi:nil="true"/>
    <lcf76f155ced4ddcb4097134ff3c332f xmlns="d11858e6-7ed6-4c8d-b9d2-ac57ac6542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A25ED77DCD74F8FE37E967A474CDB" ma:contentTypeVersion="30" ma:contentTypeDescription="Create a new document." ma:contentTypeScope="" ma:versionID="90abc37ec11c5aed0d714ae2824d51e3">
  <xsd:schema xmlns:xsd="http://www.w3.org/2001/XMLSchema" xmlns:xs="http://www.w3.org/2001/XMLSchema" xmlns:p="http://schemas.microsoft.com/office/2006/metadata/properties" xmlns:ns2="a0520e7d-56ac-42ba-8299-7941f60600bb" xmlns:ns3="47e03271-6fb8-45b2-ae59-50af8aaa14e4" xmlns:ns4="47e03271-6fb8-45b2-ae59-50af8aaa14e4" xmlns:ns5="d11858e6-7ed6-4c8d-b9d2-ac57ac654213" targetNamespace="http://schemas.microsoft.com/office/2006/metadata/properties" ma:root="true" ma:fieldsID="0e25f48e1e67ae3b2ed190f242478287" ns2:_="" ns4:_="" ns5:_="">
    <xsd:import namespace="a0520e7d-56ac-42ba-8299-7941f60600bb"/>
    <xsd:import namespace="47e03271-6fb8-45b2-ae59-50af8aaa14e4"/>
    <xsd:import namespace="47e03271-6fb8-45b2-ae59-50af8aaa14e4"/>
    <xsd:import namespace="d11858e6-7ed6-4c8d-b9d2-ac57ac654213"/>
    <xsd:element name="properties">
      <xsd:complexType>
        <xsd:sequence>
          <xsd:element name="documentManagement">
            <xsd:complexType>
              <xsd:all>
                <xsd:element ref="ns2:LocationsTaxHTField" minOccurs="0"/>
                <xsd:element ref="ns3:DocumentTypeTaxHTField" minOccurs="0"/>
                <xsd:element ref="ns3:DepartmentsTaxHTField" minOccurs="0"/>
                <xsd:element ref="ns3:KeywordsTagsTaxHTField" minOccurs="0"/>
                <xsd:element ref="ns4:b73a531bf2874837a19042fda8b245b9" minOccurs="0"/>
                <xsd:element ref="ns4:TaxCatchAll" minOccurs="0"/>
                <xsd:element ref="ns4:c9be4fc6f559450098a544dcf2e206c7" minOccurs="0"/>
                <xsd:element ref="ns4:p640f9c8b4b14857bdc671f534fc7d57" minOccurs="0"/>
                <xsd:element ref="ns4:g5236701626640c1ab96021ee8d14cff" minOccurs="0"/>
                <xsd:element ref="ns4:Owner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5:DateAdded" minOccurs="0"/>
                <xsd:element ref="ns5:MediaServiceDateTaken" minOccurs="0"/>
                <xsd:element ref="ns5:MediaServiceObjectDetectorVersions" minOccurs="0"/>
                <xsd:element ref="ns5:MediaLengthInSeconds" minOccurs="0"/>
                <xsd:element ref="ns5:lcf76f155ced4ddcb4097134ff3c332f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20e7d-56ac-42ba-8299-7941f60600bb" elementFormDefault="qualified">
    <xsd:import namespace="http://schemas.microsoft.com/office/2006/documentManagement/types"/>
    <xsd:import namespace="http://schemas.microsoft.com/office/infopath/2007/PartnerControls"/>
    <xsd:element name="LocationsTaxHTField" ma:index="8" nillable="true" ma:displayName="LocationsTaxHTField" ma:hidden="true" ma:internalName="Locations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03271-6fb8-45b2-ae59-50af8aaa14e4" elementFormDefault="qualified">
    <xsd:import namespace="http://schemas.microsoft.com/office/2006/documentManagement/types"/>
    <xsd:import namespace="http://schemas.microsoft.com/office/infopath/2007/PartnerControls"/>
    <xsd:element name="DocumentTypeTaxHTField" ma:index="9" nillable="true" ma:displayName="DocumentTypeTaxHTField" ma:hidden="true" ma:internalName="DocumentTypeTaxHTField">
      <xsd:simpleType>
        <xsd:restriction base="dms:Note"/>
      </xsd:simpleType>
    </xsd:element>
    <xsd:element name="DepartmentsTaxHTField" ma:index="10" nillable="true" ma:displayName="DepartmentsTaxHTField" ma:hidden="true" ma:internalName="DepartmentsTaxHTField">
      <xsd:simpleType>
        <xsd:restriction base="dms:Note"/>
      </xsd:simpleType>
    </xsd:element>
    <xsd:element name="KeywordsTagsTaxHTField" ma:index="11" nillable="true" ma:displayName="KeywordsTagsTaxHTField" ma:hidden="true" ma:internalName="KeywordsTags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03271-6fb8-45b2-ae59-50af8aaa14e4" elementFormDefault="qualified">
    <xsd:import namespace="http://schemas.microsoft.com/office/2006/documentManagement/types"/>
    <xsd:import namespace="http://schemas.microsoft.com/office/infopath/2007/PartnerControls"/>
    <xsd:element name="b73a531bf2874837a19042fda8b245b9" ma:index="13" nillable="true" ma:taxonomy="true" ma:internalName="b73a531bf2874837a19042fda8b245b9" ma:taxonomyFieldName="Departments" ma:displayName="Departments" ma:default="1;#Sales Enablement|099fccae-1692-40e9-8036-5213631bd5ca" ma:fieldId="{b73a531b-f287-4837-a190-42fda8b245b9}" ma:taxonomyMulti="true" ma:sspId="5d90c336-9ade-42fd-945e-9133c11a10aa" ma:termSetId="7de4cc5f-e887-4f58-961c-84d30d95a9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e8581941-fb9b-4ff3-8d93-aa038999e577}" ma:internalName="TaxCatchAll" ma:showField="CatchAllData" ma:web="47e03271-6fb8-45b2-ae59-50af8aaa14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be4fc6f559450098a544dcf2e206c7" ma:index="16" nillable="true" ma:taxonomy="true" ma:internalName="c9be4fc6f559450098a544dcf2e206c7" ma:taxonomyFieldName="DocumentType" ma:displayName="Document Type" ma:default="" ma:fieldId="{c9be4fc6-f559-4500-98a5-44dcf2e206c7}" ma:taxonomyMulti="true" ma:sspId="5d90c336-9ade-42fd-945e-9133c11a10aa" ma:termSetId="286ebe61-194d-4783-ab71-3d55852e3f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40f9c8b4b14857bdc671f534fc7d57" ma:index="18" nillable="true" ma:taxonomy="true" ma:internalName="p640f9c8b4b14857bdc671f534fc7d57" ma:taxonomyFieldName="Locations" ma:displayName="Locations" ma:default="" ma:fieldId="{9640f9c8-b4b1-4857-bdc6-71f534fc7d57}" ma:taxonomyMulti="true" ma:sspId="5d90c336-9ade-42fd-945e-9133c11a10aa" ma:termSetId="520fcd1e-a37f-4b37-b166-9a39e00fa8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236701626640c1ab96021ee8d14cff" ma:index="20" nillable="true" ma:taxonomy="true" ma:internalName="g5236701626640c1ab96021ee8d14cff" ma:taxonomyFieldName="KeywordsTags" ma:displayName="Keywords / Tags" ma:default="" ma:fieldId="{05236701-6266-40c1-ab96-021ee8d14cff}" ma:taxonomyMulti="true" ma:sspId="5d90c336-9ade-42fd-945e-9133c11a10aa" ma:termSetId="c9574fbc-165d-476a-96c1-c789a2ded63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wner" ma:index="21" nillable="true" ma:displayName="Owner" ma:format="Dropdown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58e6-7ed6-4c8d-b9d2-ac57ac654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Added" ma:index="28" nillable="true" ma:displayName="Date Added" ma:format="DateOnly" ma:internalName="DateAdded">
      <xsd:simpleType>
        <xsd:restriction base="dms:DateTime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5d90c336-9ade-42fd-945e-9133c11a1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051B2-10D4-4C65-9A5F-E2A5B8CCA99B}">
  <ds:schemaRefs>
    <ds:schemaRef ds:uri="http://schemas.microsoft.com/office/2006/metadata/properties"/>
    <ds:schemaRef ds:uri="http://purl.org/dc/elements/1.1/"/>
    <ds:schemaRef ds:uri="http://purl.org/dc/terms/"/>
    <ds:schemaRef ds:uri="47e03271-6fb8-45b2-ae59-50af8aaa14e4"/>
    <ds:schemaRef ds:uri="http://purl.org/dc/dcmitype/"/>
    <ds:schemaRef ds:uri="http://schemas.microsoft.com/office/2006/documentManagement/types"/>
    <ds:schemaRef ds:uri="a0520e7d-56ac-42ba-8299-7941f60600bb"/>
    <ds:schemaRef ds:uri="http://schemas.microsoft.com/office/infopath/2007/PartnerControls"/>
    <ds:schemaRef ds:uri="http://schemas.openxmlformats.org/package/2006/metadata/core-properties"/>
    <ds:schemaRef ds:uri="d11858e6-7ed6-4c8d-b9d2-ac57ac65421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EA3B18-31E7-4FB4-BF13-6299998EA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20e7d-56ac-42ba-8299-7941f60600bb"/>
    <ds:schemaRef ds:uri="47e03271-6fb8-45b2-ae59-50af8aaa14e4"/>
    <ds:schemaRef ds:uri="d11858e6-7ed6-4c8d-b9d2-ac57ac654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D9040C-7A82-4A7C-93E6-BB0ADD39F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260</Words>
  <Application>Microsoft Macintosh PowerPoint</Application>
  <PresentationFormat>On-screen Show (16:9)</PresentationFormat>
  <Paragraphs>48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Gill Sans</vt:lpstr>
      <vt:lpstr>Gill Sans MT</vt:lpstr>
      <vt:lpstr>Contents Slides</vt:lpstr>
      <vt:lpstr>Distribution 3.0 – Accessing the emerging digital distribution venues</vt:lpstr>
      <vt:lpstr>PowerPoint Presentation</vt:lpstr>
      <vt:lpstr>Evolving investment landscape </vt:lpstr>
      <vt:lpstr>Evolving investment landscape </vt:lpstr>
      <vt:lpstr>Evolving investment landscape </vt:lpstr>
      <vt:lpstr>Emerging new digital distribution venues</vt:lpstr>
      <vt:lpstr>PowerPoint Presentation</vt:lpstr>
      <vt:lpstr>Calastone Digital investments – distribution </vt:lpstr>
      <vt:lpstr>Thank you and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Garvie</dc:creator>
  <cp:lastModifiedBy>Andrew Tomlinson</cp:lastModifiedBy>
  <cp:revision>46</cp:revision>
  <dcterms:created xsi:type="dcterms:W3CDTF">2017-07-31T10:08:42Z</dcterms:created>
  <dcterms:modified xsi:type="dcterms:W3CDTF">2024-06-20T11:41:03Z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0x010100B3DA25ED77DCD74F8FE37E967A474CDB</vt:lpwstr>
  </property>
  <property fmtid="{D5CDD505-2E9C-101B-9397-08002B2CF9AE}" pid="3" name="Order">
    <vt:r8>5900</vt:r8>
  </property>
  <property fmtid="{D5CDD505-2E9C-101B-9397-08002B2CF9AE}" pid="4" name="Locations">
    <vt:lpwstr/>
  </property>
  <property fmtid="{D5CDD505-2E9C-101B-9397-08002B2CF9AE}" pid="5" name="DocumentType">
    <vt:lpwstr>3;#Template|f575197e-2dfa-4de0-9a12-5a50a72d6883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KeywordsTags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Departments">
    <vt:lpwstr>2;#Marketing|dc56bd1d-10ba-4527-a0c5-72b535c7a65a</vt:lpwstr>
  </property>
  <property fmtid="{D5CDD505-2E9C-101B-9397-08002B2CF9AE}" pid="12" name="MediaServiceImageTags">
    <vt:lpwstr/>
  </property>
  <property fmtid="{D5CDD505-2E9C-101B-9397-08002B2CF9AE}" pid="13" name="_dlc_policyId">
    <vt:lpwstr>/sites/Clients/Shared Documents</vt:lpwstr>
  </property>
  <property fmtid="{D5CDD505-2E9C-101B-9397-08002B2CF9AE}" pid="14" name="ItemRetentionFormula">
    <vt:lpwstr>&lt;formula id="Microsoft.Office.RecordsManagement.PolicyFeatures.Expiration.Formula.BuiltIn"&gt;&lt;number&gt;1&lt;/number&gt;&lt;property&gt;_DCDateCreated&lt;/property&gt;&lt;propertyId&gt;00000000-0000-0000-0000-000000000000&lt;/propertyId&gt;&lt;period&gt;days&lt;/period&gt;&lt;/formula&gt;</vt:lpwstr>
  </property>
</Properties>
</file>